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Lst>
  <p:sldSz cy="5143500" cx="9144000"/>
  <p:notesSz cx="6858000" cy="9144000"/>
  <p:embeddedFontLst>
    <p:embeddedFont>
      <p:font typeface="Raleway"/>
      <p:regular r:id="rId287"/>
      <p:bold r:id="rId288"/>
      <p:italic r:id="rId289"/>
      <p:boldItalic r:id="rId290"/>
    </p:embeddedFont>
    <p:embeddedFont>
      <p:font typeface="Lato"/>
      <p:regular r:id="rId291"/>
      <p:bold r:id="rId292"/>
      <p:italic r:id="rId293"/>
      <p:boldItalic r:id="rId2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B531C9E-9BAB-4558-8144-AAF48A2CEBDE}">
  <a:tblStyle styleId="{7B531C9E-9BAB-4558-8144-AAF48A2CEBD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font" Target="fonts/Lato-boldItalic.fntdata"/><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font" Target="fonts/Lato-italic.fntdata"/><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font" Target="fonts/Lato-bold.fntdata"/><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font" Target="fonts/Lato-regular.fntdata"/><Relationship Id="rId67" Type="http://schemas.openxmlformats.org/officeDocument/2006/relationships/slide" Target="slides/slide61.xml"/><Relationship Id="rId290" Type="http://schemas.openxmlformats.org/officeDocument/2006/relationships/font" Target="fonts/Raleway-boldItalic.fntdata"/><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font" Target="fonts/Raleway-italic.fntdata"/><Relationship Id="rId167" Type="http://schemas.openxmlformats.org/officeDocument/2006/relationships/slide" Target="slides/slide161.xml"/><Relationship Id="rId288" Type="http://schemas.openxmlformats.org/officeDocument/2006/relationships/font" Target="fonts/Raleway-bold.fntdata"/><Relationship Id="rId166" Type="http://schemas.openxmlformats.org/officeDocument/2006/relationships/slide" Target="slides/slide160.xml"/><Relationship Id="rId287" Type="http://schemas.openxmlformats.org/officeDocument/2006/relationships/font" Target="fonts/Raleway-regular.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d64b59e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d64b59e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aee3374bb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aee3374bb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aee3374bb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aee3374bb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aee3374bb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aee3374bb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aee3374bb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aee3374bb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aee3374bb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aee3374bb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aee3374bb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aee3374bb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aee3374bb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aee3374bb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aee3374bb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aee3374bb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aee3374bb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aee3374bb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aee3374bb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aee3374bb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d64b59e1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d64b59e1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aee3374bb2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aee3374bb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aee3374bb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aee3374bb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aee3374bb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aee3374bb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aee3374bb2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aee3374bb2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aee3374bb2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aee3374bb2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b05425664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b05425664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ac9afe3d86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ac9afe3d86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aee3374bb2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aee3374bb2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b05425664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b05425664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b05425664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b05425664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c9afe3d86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c9afe3d8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ac9afe3d86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ac9afe3d86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aee3374bb2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aee3374bb2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b05425664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b05425664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aee3374bb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aee3374bb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aee3374bb2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aee3374bb2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b0610ef8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b0610ef8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b0610ef87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b0610ef87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b0610ef8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b0610ef8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b0610ef87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b0610ef87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aee3374bb2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aee3374bb2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d64b59e1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d64b59e1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aee3374bb2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aee3374bb2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b0610ef87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b0610ef87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b0610ef87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b0610ef87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b0610ef87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b0610ef87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aee3374bb2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aee3374bb2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aee3374bb2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aee3374bb2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b0610ef87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b0610ef87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aee3374bb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aee3374bb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aee3374bb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aee3374bb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b0610ef87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b0610ef87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c9afe3d86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c9afe3d86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aee3374bb2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aee3374bb2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aee3374bb2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aee3374bb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b0610ef87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b0610ef87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b0610ef87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b0610ef87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b0610ef87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b0610ef87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aee3374bb2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aee3374bb2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aee3374bb2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aee3374bb2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b0610ef87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b0610ef87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ac9afe3d86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ac9afe3d86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aee3374bb2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aee3374bb2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d64b59e1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d64b59e1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b0610ef87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b0610ef87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b0610ef87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b0610ef87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b0610ef87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b0610ef87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ac9afe3d86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ac9afe3d86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aee3374bb2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aee3374bb2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b0610ef87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b0610ef87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b0610ef87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b0610ef87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b0610ef87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b0610ef87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b0610ef87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b0610ef87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b0610ef87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b0610ef87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d64b59e1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d64b59e1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b0610ef87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b0610ef87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aee3374bb2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aee3374bb2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aee3374bb2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aee3374bb2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b0610ef87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b0610ef87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b0610ef87c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b0610ef87c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b0610ef87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b0610ef87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b0610ef87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b0610ef87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b0610ef87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b0610ef87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aee3374bb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aee3374bb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aee3374bb2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aee3374bb2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d64b59e1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d64b59e1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b0610ef87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b0610ef87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b0610ef87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b0610ef87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b0610ef87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b0610ef87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b0610ef87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b0610ef87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b0610ef87c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b0610ef87c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b0610ef87c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b0610ef87c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b0610ef87c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b0610ef87c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ac9afe3d86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ac9afe3d8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b0610ef87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b0610ef87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b0610ef87c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b0610ef87c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c9afe3d86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c9afe3d86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a851a4706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a851a4706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a851a4706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a851a4706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a851a4706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a851a4706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aee3374bb2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aee3374bb2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a851a4706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a851a4706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a851a4706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a851a4706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ac9afe3d86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ac9afe3d86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aee3374bb2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aee3374bb2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a851a4706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a851a4706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a851a4706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a851a4706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d64b59e1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d64b59e1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a851a4706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a851a4706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ac9afe3d86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ac9afe3d86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a851a4706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a851a4706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a851a4706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a851a4706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a851a4706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a851a4706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a851a4706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a851a4706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a851a4706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a851a4706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a851a4706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a851a4706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a851a4706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a851a4706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a851a4706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a851a4706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c9afe3d86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c9afe3d8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d64b59e1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d64b59e1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a851a4706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a851a4706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a851a4706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a851a4706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a851a4706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a851a4706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a851a4706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a851a4706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a851a4706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a851a4706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a851a4706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a851a4706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a851a4706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a851a4706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a851a4706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a851a4706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a851a47068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a851a4706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a851a4706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a851a4706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d64b59e1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d64b59e1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a851a4706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a851a4706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a851a4706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a851a4706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a851a4706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a851a4706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a851a4706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a851a4706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a851a470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a851a470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a851a4706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a851a4706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a851a474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a851a474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a851a4743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a851a474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a851a4743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a851a4743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a851a4743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a851a4743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d64b59e1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d64b59e1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a851a4743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a851a4743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a851a4743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a851a4743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a851a4743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a851a4743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a851a4743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a851a4743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a851a4743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a851a4743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a851a4743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a851a4743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a851a4743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a851a4743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a851a47433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a851a47433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a851a47433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a851a47433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a851a4706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a851a4706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d64b59e1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d64b59e1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aee3374bb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aee3374bb2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a851a4743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a851a4743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a851a4743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a851a4743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a851a4743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a851a4743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ac9afe3d86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ac9afe3d86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ad64b59e1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ad64b59e1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a851a4743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a851a4743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a851a4743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a851a4743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a851a4743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a851a4743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a851a4743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a851a4743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c9afe3d86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c9afe3d86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a851a4743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a851a4743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a851a4743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a851a4743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a851a47433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a851a47433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a851a4743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a851a4743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a851a4743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a851a4743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a851a47433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a851a47433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a851a4743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a851a4743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a851a4743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a851a4743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a851a4743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a851a4743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ac9afe3d86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ac9afe3d86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d64b59e1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d64b59e1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aee3374bb2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aee3374bb2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a851a4743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a851a4743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a851a47433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a851a47433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a851a4743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a851a4743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a851a47433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a851a47433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a851a47433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a851a4743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a851a47433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a851a4743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a851a47433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a851a4743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a851a4743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a851a4743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a851a47433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a851a47433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d64b59e1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d64b59e1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a851a47433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a851a4743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a851a47433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a851a47433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a851a4743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a851a4743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a851a4743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a851a4743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a851a47433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a851a4743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ad64b59e1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ad64b59e1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a851a47433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a851a47433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a851a47433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a851a4743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a851a4743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a851a4743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a851a47433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a851a47433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d64b59e1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d64b59e1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a851a47433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a851a47433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a851a47433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a851a4743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aee3374bb2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aee3374bb2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aee3374bb2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aee3374bb2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a851a47433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a851a47433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aee3374bb2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aee3374bb2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aee3374bb2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aee3374bb2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a851a4743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a851a4743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a851a47433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a851a47433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ac9afe3d86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ac9afe3d86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d64b59e1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d64b59e1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ac9afe3d86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ac9afe3d86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d64b59e1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d64b59e1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c9afe3d8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c9afe3d8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d64b59e1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d64b59e1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c9afe3d86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c9afe3d86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d64b59e1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ad64b59e1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d64b59e1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d64b59e1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d64b59e1e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d64b59e1e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d64b59e1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d64b59e1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d64b59e1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d64b59e1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d64b59e1e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d64b59e1e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d64b59e1e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d64b59e1e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d64b59e1e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ad64b59e1e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c9afe3d86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c9afe3d86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ad64b59e1e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ad64b59e1e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ad64b59e1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ad64b59e1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d64b59e1e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ad64b59e1e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ad64b59e1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ad64b59e1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ad64b59e1e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ad64b59e1e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ad64b59e1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ad64b59e1e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d64b59e1e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ad64b59e1e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d64b59e1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d64b59e1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d64b59e1e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ad64b59e1e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126c0cc3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126c0cc3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d64b59e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d64b59e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ad64b59e1e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ad64b59e1e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ad64b59e1e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ad64b59e1e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126c0cc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126c0cc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c9afe3d86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ac9afe3d86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d64b59e1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d64b59e1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ad64b59e1e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ad64b59e1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ee3374bb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aee3374bb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ad64b59e1e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ad64b59e1e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ad64b59e1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ad64b59e1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ad64b59e1e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ad64b59e1e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c9afe3d86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c9afe3d86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ad64b59e1e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ad64b59e1e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ad64b59e1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ad64b59e1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ad64b59e1e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ad64b59e1e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aee3374bb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aee3374bb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aee3374b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aee3374b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c9afe3d86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ac9afe3d86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aee3374bb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aee3374bb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ee3374bb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aee3374bb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aee3374bb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aee3374bb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aee3374bb2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aee3374bb2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c9afe3d8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c9afe3d86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ac9afe3d8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ac9afe3d86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aee3374bb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aee3374bb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aee3374bb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aee3374bb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ac9afe3d86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ac9afe3d86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ee3374bb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aee3374bb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aee3374bb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aee3374bb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aee3374bb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aee3374bb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aee3374bb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aee3374bb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ac9afe3d86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ac9afe3d86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ee3374bb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aee3374bb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d64b59e1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d64b59e1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aee3374bb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aee3374bb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aee3374bb2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aee3374bb2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aee3374bb2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aee3374bb2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aee3374bb2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aee3374bb2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aee3374bb2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aee3374bb2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aee3374bb2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aee3374bb2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aee3374bb2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aee3374bb2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aee3374bb2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aee3374bb2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aee3374bb2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aee3374bb2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aee3374bb2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aee3374bb2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d64b59e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d64b59e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aee3374bb2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aee3374bb2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b05425664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b05425664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b05425664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b05425664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b05425664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b05425664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b0542566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b0542566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aee3374bb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aee3374bb2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aee3374bb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aee3374bb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aee3374bb2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aee3374bb2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aee3374bb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aee3374bb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aee3374bb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aee3374bb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3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3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2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2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3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3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2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4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6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3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hyperlink" Target="https://dev.mysql.com/doc/refman/8.0/en/mathematical-functions.html"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3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mysql.co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8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3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3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hyperlink" Target="https://dev.mysql.com/doc/refman/8.0/en/string-functions.html"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5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hyperlink" Target="https://dev.mysql.com/doc/refman/8.0/en/date-and-time-functions.html"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hyperlink" Target="https://db-engines.com/en/ranking/relational+dbms"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hyperlink" Target="https://dev.mysql.com/doc/refman/8.0/en/flow-control-functions.html"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4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4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4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hyperlink" Target="https://dev.mysql.com/doc/refman/8.0/en/aggregate-functions.html"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4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hyperlink" Target="https://dev.mysql.com/doc/refman/8.0/en/group-by-modifiers.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3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4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5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6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mariadb.org/"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4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hyperlink" Target="https://en.wikipedia.org/wiki/B-tree" TargetMode="External"/><Relationship Id="rId4" Type="http://schemas.openxmlformats.org/officeDocument/2006/relationships/hyperlink" Target="https://dev.mysql.com/doc/refman/8.0/en/optimization-indexes.html" TargetMode="Externa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5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5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hyperlink" Target="https://dev.mysql.com/doc/refman/8.0/en/fulltext-search.html" TargetMode="Externa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5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77.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hyperlink" Target="https://dev.mysql.com/doc/refman/8.0/en/fulltext-natural-language.html" TargetMode="External"/><Relationship Id="rId4" Type="http://schemas.openxmlformats.org/officeDocument/2006/relationships/hyperlink" Target="https://dev.mysql.com/doc/refman/8.0/en/fulltext-boolean.html" TargetMode="External"/><Relationship Id="rId5" Type="http://schemas.openxmlformats.org/officeDocument/2006/relationships/hyperlink" Target="https://dev.mysql.com/doc/refman/8.0/en/fulltext-query-expansion.html" TargetMode="Externa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60.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48.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56.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6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55.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61.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5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6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68.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71.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7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8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67.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69.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66.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7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7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9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85.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70.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81.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101.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mysql.com/products/workbench/" TargetMode="Externa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93.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73.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75.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78.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87.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80.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9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jetbrains.com/datagrip/" TargetMode="Externa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79.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83.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86.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84.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9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89.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90.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9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100.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104.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10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9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96.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hyperlink" Target="https://dev.mysql.com/doc/refman/8.0/en/grant.html"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 Id="rId3" Type="http://schemas.openxmlformats.org/officeDocument/2006/relationships/image" Target="../media/image10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 Id="rId3" Type="http://schemas.openxmlformats.org/officeDocument/2006/relationships/image" Target="../media/image105.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 Id="rId3" Type="http://schemas.openxmlformats.org/officeDocument/2006/relationships/image" Target="../media/image106.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hyperlink" Target="https://dev.mysql.com/doc/refman/8.0/en/mysqldump.html" TargetMode="Externa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 Id="rId3" Type="http://schemas.openxmlformats.org/officeDocument/2006/relationships/image" Target="../media/image95.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103.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 Id="rId3" Type="http://schemas.openxmlformats.org/officeDocument/2006/relationships/image" Target="../media/image9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stackoverflow.com/questions/409286/should-i-use-the-datetime-or-timestamp-data-type-in-mysq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dev.mysql.com/doc/refman/8.0/en/data-types.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0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2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4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2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2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Database</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File</a:t>
            </a:r>
            <a:endParaRPr/>
          </a:p>
        </p:txBody>
      </p:sp>
      <p:sp>
        <p:nvSpPr>
          <p:cNvPr id="141" name="Google Shape;141;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Mayoritas DBMS menyimpan datanya di file, walaupun ada beberapa database yang hanya menyimpan datanya di memory (RAM)</a:t>
            </a:r>
            <a:endParaRPr/>
          </a:p>
          <a:p>
            <a:pPr indent="-311150" lvl="0" marL="457200" rtl="0" algn="l">
              <a:spcBef>
                <a:spcPts val="0"/>
              </a:spcBef>
              <a:spcAft>
                <a:spcPts val="0"/>
              </a:spcAft>
              <a:buSzPts val="1300"/>
              <a:buChar char="●"/>
            </a:pPr>
            <a:r>
              <a:rPr lang="id"/>
              <a:t>Namun jangan berpikir file database yang disimpan berupa file seperti Excel atau CSV (Comma Separated Value), tapi jauh lebih kompleks</a:t>
            </a:r>
            <a:endParaRPr/>
          </a:p>
          <a:p>
            <a:pPr indent="-311150" lvl="0" marL="457200" rtl="0" algn="l">
              <a:spcBef>
                <a:spcPts val="0"/>
              </a:spcBef>
              <a:spcAft>
                <a:spcPts val="0"/>
              </a:spcAft>
              <a:buSzPts val="1300"/>
              <a:buChar char="●"/>
            </a:pPr>
            <a:r>
              <a:rPr lang="id"/>
              <a:t>Database File akan di optimasi oleh DBMS agar mempermudah DBMS dalam manajemen datanya, seperti insert, update, delete dan select</a:t>
            </a:r>
            <a:endParaRPr/>
          </a:p>
          <a:p>
            <a:pPr indent="-311150" lvl="0" marL="457200" rtl="0" algn="l">
              <a:spcBef>
                <a:spcPts val="0"/>
              </a:spcBef>
              <a:spcAft>
                <a:spcPts val="0"/>
              </a:spcAft>
              <a:buSzPts val="1300"/>
              <a:buChar char="●"/>
            </a:pPr>
            <a:r>
              <a:rPr lang="id"/>
              <a:t>Tiap DBMS biasanya memiliki cara masing-masing mengelola Database File nya, dan kita tidak perlu harus tau, karena yang kita perlu tahu hanya cara berkomunikasi ke DBMS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 dengan Operator AND</a:t>
            </a:r>
            <a:endParaRPr/>
          </a:p>
        </p:txBody>
      </p:sp>
      <p:pic>
        <p:nvPicPr>
          <p:cNvPr id="665" name="Google Shape;665;p112"/>
          <p:cNvPicPr preferRelativeResize="0"/>
          <p:nvPr/>
        </p:nvPicPr>
        <p:blipFill>
          <a:blip r:embed="rId3">
            <a:alphaModFix/>
          </a:blip>
          <a:stretch>
            <a:fillRect/>
          </a:stretch>
        </p:blipFill>
        <p:spPr>
          <a:xfrm>
            <a:off x="152400" y="2006250"/>
            <a:ext cx="8839199" cy="220651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Operator OR </a:t>
            </a:r>
            <a:endParaRPr/>
          </a:p>
        </p:txBody>
      </p:sp>
      <p:graphicFrame>
        <p:nvGraphicFramePr>
          <p:cNvPr id="671" name="Google Shape;671;p113"/>
          <p:cNvGraphicFramePr/>
          <p:nvPr/>
        </p:nvGraphicFramePr>
        <p:xfrm>
          <a:off x="952500" y="2190750"/>
          <a:ext cx="3000000" cy="3000000"/>
        </p:xfrm>
        <a:graphic>
          <a:graphicData uri="http://schemas.openxmlformats.org/drawingml/2006/table">
            <a:tbl>
              <a:tblPr>
                <a:noFill/>
                <a:tableStyleId>{7B531C9E-9BAB-4558-8144-AAF48A2CEBDE}</a:tableStyleId>
              </a:tblPr>
              <a:tblGrid>
                <a:gridCol w="1809750"/>
                <a:gridCol w="1809750"/>
                <a:gridCol w="1809750"/>
                <a:gridCol w="1809750"/>
              </a:tblGrid>
              <a:tr h="381000">
                <a:tc>
                  <a:txBody>
                    <a:bodyPr/>
                    <a:lstStyle/>
                    <a:p>
                      <a:pPr indent="0" lvl="0" marL="0" rtl="0" algn="l">
                        <a:spcBef>
                          <a:spcPts val="0"/>
                        </a:spcBef>
                        <a:spcAft>
                          <a:spcPts val="0"/>
                        </a:spcAft>
                        <a:buNone/>
                      </a:pPr>
                      <a:r>
                        <a:rPr lang="id"/>
                        <a:t>Hasil Operator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Akhir</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Salah </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 dengan Operator OR</a:t>
            </a:r>
            <a:endParaRPr/>
          </a:p>
        </p:txBody>
      </p:sp>
      <p:pic>
        <p:nvPicPr>
          <p:cNvPr id="677" name="Google Shape;677;p114"/>
          <p:cNvPicPr preferRelativeResize="0"/>
          <p:nvPr/>
        </p:nvPicPr>
        <p:blipFill>
          <a:blip r:embed="rId3">
            <a:alphaModFix/>
          </a:blip>
          <a:stretch>
            <a:fillRect/>
          </a:stretch>
        </p:blipFill>
        <p:spPr>
          <a:xfrm>
            <a:off x="152400" y="2006250"/>
            <a:ext cx="8839199" cy="2048908"/>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Prioritas dengan Kurung ()</a:t>
            </a:r>
            <a:endParaRPr/>
          </a:p>
        </p:txBody>
      </p:sp>
      <p:pic>
        <p:nvPicPr>
          <p:cNvPr id="683" name="Google Shape;683;p115"/>
          <p:cNvPicPr preferRelativeResize="0"/>
          <p:nvPr/>
        </p:nvPicPr>
        <p:blipFill>
          <a:blip r:embed="rId3">
            <a:alphaModFix/>
          </a:blip>
          <a:stretch>
            <a:fillRect/>
          </a:stretch>
        </p:blipFill>
        <p:spPr>
          <a:xfrm>
            <a:off x="152400" y="2006250"/>
            <a:ext cx="8839199" cy="175956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LIKE Operator</a:t>
            </a:r>
            <a:endParaRPr/>
          </a:p>
        </p:txBody>
      </p:sp>
      <p:sp>
        <p:nvSpPr>
          <p:cNvPr id="689" name="Google Shape;689;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LIKE operator adalah operator yang bisa kita gunakan untuk mencari sebagian data dalam String</a:t>
            </a:r>
            <a:endParaRPr/>
          </a:p>
          <a:p>
            <a:pPr indent="-311150" lvl="0" marL="457200" rtl="0" algn="l">
              <a:spcBef>
                <a:spcPts val="0"/>
              </a:spcBef>
              <a:spcAft>
                <a:spcPts val="0"/>
              </a:spcAft>
              <a:buSzPts val="1300"/>
              <a:buChar char="●"/>
            </a:pPr>
            <a:r>
              <a:rPr lang="id"/>
              <a:t>Ini cocok sekali ketika kita hanya ingin mencari sebagian kata dalam String</a:t>
            </a:r>
            <a:endParaRPr/>
          </a:p>
          <a:p>
            <a:pPr indent="-311150" lvl="0" marL="457200" rtl="0" algn="l">
              <a:spcBef>
                <a:spcPts val="0"/>
              </a:spcBef>
              <a:spcAft>
                <a:spcPts val="0"/>
              </a:spcAft>
              <a:buSzPts val="1300"/>
              <a:buChar char="●"/>
            </a:pPr>
            <a:r>
              <a:rPr lang="id"/>
              <a:t>Namun perlu diingat, operasi LIKE itu sangat lambat, oleh karena itu, tidak disarankan jika datanya sudah terlalu besar di tabel</a:t>
            </a:r>
            <a:endParaRPr/>
          </a:p>
          <a:p>
            <a:pPr indent="-311150" lvl="0" marL="457200" rtl="0" algn="l">
              <a:spcBef>
                <a:spcPts val="0"/>
              </a:spcBef>
              <a:spcAft>
                <a:spcPts val="0"/>
              </a:spcAft>
              <a:buSzPts val="1300"/>
              <a:buChar char="●"/>
            </a:pPr>
            <a:r>
              <a:rPr lang="id"/>
              <a:t>Operasi LIKE tidak case sensitive, jadi huruf besar dan kecil tidak akan berpengaruh</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Operator LIKE</a:t>
            </a:r>
            <a:endParaRPr/>
          </a:p>
        </p:txBody>
      </p:sp>
      <p:graphicFrame>
        <p:nvGraphicFramePr>
          <p:cNvPr id="695" name="Google Shape;695;p117"/>
          <p:cNvGraphicFramePr/>
          <p:nvPr/>
        </p:nvGraphicFramePr>
        <p:xfrm>
          <a:off x="952500" y="2190750"/>
          <a:ext cx="3000000" cy="3000000"/>
        </p:xfrm>
        <a:graphic>
          <a:graphicData uri="http://schemas.openxmlformats.org/drawingml/2006/table">
            <a:tbl>
              <a:tblPr>
                <a:noFill/>
                <a:tableStyleId>{7B531C9E-9BAB-4558-8144-AAF48A2CEBDE}</a:tableStyleId>
              </a:tblPr>
              <a:tblGrid>
                <a:gridCol w="3619500"/>
                <a:gridCol w="3619500"/>
              </a:tblGrid>
              <a:tr h="381000">
                <a:tc>
                  <a:txBody>
                    <a:bodyPr/>
                    <a:lstStyle/>
                    <a:p>
                      <a:pPr indent="0" lvl="0" marL="0" rtl="0" algn="l">
                        <a:spcBef>
                          <a:spcPts val="0"/>
                        </a:spcBef>
                        <a:spcAft>
                          <a:spcPts val="0"/>
                        </a:spcAft>
                        <a:buNone/>
                      </a:pPr>
                      <a:r>
                        <a:rPr lang="id"/>
                        <a:t>LIKE 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LIKE ‘b%’</a:t>
                      </a:r>
                      <a:endParaRPr/>
                    </a:p>
                  </a:txBody>
                  <a:tcPr marT="91425" marB="91425" marR="91425" marL="91425"/>
                </a:tc>
                <a:tc>
                  <a:txBody>
                    <a:bodyPr/>
                    <a:lstStyle/>
                    <a:p>
                      <a:pPr indent="0" lvl="0" marL="0" rtl="0" algn="l">
                        <a:spcBef>
                          <a:spcPts val="0"/>
                        </a:spcBef>
                        <a:spcAft>
                          <a:spcPts val="0"/>
                        </a:spcAft>
                        <a:buNone/>
                      </a:pPr>
                      <a:r>
                        <a:rPr lang="id"/>
                        <a:t>String dengan awalan b</a:t>
                      </a:r>
                      <a:endParaRPr/>
                    </a:p>
                  </a:txBody>
                  <a:tcPr marT="91425" marB="91425" marR="91425" marL="91425"/>
                </a:tc>
              </a:tr>
              <a:tr h="381000">
                <a:tc>
                  <a:txBody>
                    <a:bodyPr/>
                    <a:lstStyle/>
                    <a:p>
                      <a:pPr indent="0" lvl="0" marL="0" rtl="0" algn="l">
                        <a:spcBef>
                          <a:spcPts val="0"/>
                        </a:spcBef>
                        <a:spcAft>
                          <a:spcPts val="0"/>
                        </a:spcAft>
                        <a:buNone/>
                      </a:pPr>
                      <a:r>
                        <a:rPr lang="id"/>
                        <a:t>LIKE ‘%a’</a:t>
                      </a:r>
                      <a:endParaRPr/>
                    </a:p>
                  </a:txBody>
                  <a:tcPr marT="91425" marB="91425" marR="91425" marL="91425"/>
                </a:tc>
                <a:tc>
                  <a:txBody>
                    <a:bodyPr/>
                    <a:lstStyle/>
                    <a:p>
                      <a:pPr indent="0" lvl="0" marL="0" rtl="0" algn="l">
                        <a:spcBef>
                          <a:spcPts val="0"/>
                        </a:spcBef>
                        <a:spcAft>
                          <a:spcPts val="0"/>
                        </a:spcAft>
                        <a:buNone/>
                      </a:pPr>
                      <a:r>
                        <a:rPr lang="id"/>
                        <a:t>String dengan akhiran b</a:t>
                      </a:r>
                      <a:endParaRPr/>
                    </a:p>
                  </a:txBody>
                  <a:tcPr marT="91425" marB="91425" marR="91425" marL="91425"/>
                </a:tc>
              </a:tr>
              <a:tr h="381000">
                <a:tc>
                  <a:txBody>
                    <a:bodyPr/>
                    <a:lstStyle/>
                    <a:p>
                      <a:pPr indent="0" lvl="0" marL="0" rtl="0" algn="l">
                        <a:spcBef>
                          <a:spcPts val="0"/>
                        </a:spcBef>
                        <a:spcAft>
                          <a:spcPts val="0"/>
                        </a:spcAft>
                        <a:buNone/>
                      </a:pPr>
                      <a:r>
                        <a:rPr lang="id"/>
                        <a:t>LIKE ‘%eko%’</a:t>
                      </a:r>
                      <a:endParaRPr/>
                    </a:p>
                  </a:txBody>
                  <a:tcPr marT="91425" marB="91425" marR="91425" marL="91425"/>
                </a:tc>
                <a:tc>
                  <a:txBody>
                    <a:bodyPr/>
                    <a:lstStyle/>
                    <a:p>
                      <a:pPr indent="0" lvl="0" marL="0" rtl="0" algn="l">
                        <a:spcBef>
                          <a:spcPts val="0"/>
                        </a:spcBef>
                        <a:spcAft>
                          <a:spcPts val="0"/>
                        </a:spcAft>
                        <a:buNone/>
                      </a:pPr>
                      <a:r>
                        <a:rPr lang="id"/>
                        <a:t>String berisi eko</a:t>
                      </a:r>
                      <a:endParaRPr/>
                    </a:p>
                  </a:txBody>
                  <a:tcPr marT="91425" marB="91425" marR="91425" marL="91425"/>
                </a:tc>
              </a:tr>
              <a:tr h="381000">
                <a:tc>
                  <a:txBody>
                    <a:bodyPr/>
                    <a:lstStyle/>
                    <a:p>
                      <a:pPr indent="0" lvl="0" marL="0" rtl="0" algn="l">
                        <a:spcBef>
                          <a:spcPts val="0"/>
                        </a:spcBef>
                        <a:spcAft>
                          <a:spcPts val="0"/>
                        </a:spcAft>
                        <a:buNone/>
                      </a:pPr>
                      <a:r>
                        <a:rPr lang="id"/>
                        <a:t>NOT LIKE</a:t>
                      </a:r>
                      <a:endParaRPr/>
                    </a:p>
                  </a:txBody>
                  <a:tcPr marT="91425" marB="91425" marR="91425" marL="91425"/>
                </a:tc>
                <a:tc>
                  <a:txBody>
                    <a:bodyPr/>
                    <a:lstStyle/>
                    <a:p>
                      <a:pPr indent="0" lvl="0" marL="0" rtl="0" algn="l">
                        <a:spcBef>
                          <a:spcPts val="0"/>
                        </a:spcBef>
                        <a:spcAft>
                          <a:spcPts val="0"/>
                        </a:spcAft>
                        <a:buNone/>
                      </a:pPr>
                      <a:r>
                        <a:rPr lang="id"/>
                        <a:t>Tidak LIKE</a:t>
                      </a:r>
                      <a:endParaRPr/>
                    </a:p>
                  </a:txBody>
                  <a:tcPr marT="91425" marB="91425" marR="91425" marL="91425"/>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LIKE Operator</a:t>
            </a:r>
            <a:endParaRPr/>
          </a:p>
        </p:txBody>
      </p:sp>
      <p:pic>
        <p:nvPicPr>
          <p:cNvPr id="701" name="Google Shape;701;p118"/>
          <p:cNvPicPr preferRelativeResize="0"/>
          <p:nvPr/>
        </p:nvPicPr>
        <p:blipFill>
          <a:blip r:embed="rId3">
            <a:alphaModFix/>
          </a:blip>
          <a:stretch>
            <a:fillRect/>
          </a:stretch>
        </p:blipFill>
        <p:spPr>
          <a:xfrm>
            <a:off x="152400" y="2006250"/>
            <a:ext cx="8839200" cy="2655254"/>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Operator</a:t>
            </a:r>
            <a:endParaRPr/>
          </a:p>
        </p:txBody>
      </p:sp>
      <p:sp>
        <p:nvSpPr>
          <p:cNvPr id="707" name="Google Shape;707;p1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mencari data yang berisi NULL, kita tidak bisa menggunakan operator perbandingan = NULL.</a:t>
            </a:r>
            <a:endParaRPr/>
          </a:p>
          <a:p>
            <a:pPr indent="-311150" lvl="0" marL="457200" rtl="0" algn="l">
              <a:spcBef>
                <a:spcPts val="0"/>
              </a:spcBef>
              <a:spcAft>
                <a:spcPts val="0"/>
              </a:spcAft>
              <a:buSzPts val="1300"/>
              <a:buChar char="●"/>
            </a:pPr>
            <a:r>
              <a:rPr lang="id"/>
              <a:t>Ada operator khusus untuk mencari data NULL, yaitu menggunakan NULL operator</a:t>
            </a:r>
            <a:endParaRPr/>
          </a:p>
          <a:p>
            <a:pPr indent="-311150" lvl="0" marL="457200" rtl="0" algn="l">
              <a:spcBef>
                <a:spcPts val="0"/>
              </a:spcBef>
              <a:spcAft>
                <a:spcPts val="0"/>
              </a:spcAft>
              <a:buSzPts val="1300"/>
              <a:buChar char="●"/>
            </a:pPr>
            <a:r>
              <a:rPr lang="id"/>
              <a:t>IS NULL, artinya mencari yang NULL</a:t>
            </a:r>
            <a:endParaRPr/>
          </a:p>
          <a:p>
            <a:pPr indent="-311150" lvl="0" marL="457200" rtl="0" algn="l">
              <a:spcBef>
                <a:spcPts val="0"/>
              </a:spcBef>
              <a:spcAft>
                <a:spcPts val="0"/>
              </a:spcAft>
              <a:buSzPts val="1300"/>
              <a:buChar char="●"/>
            </a:pPr>
            <a:r>
              <a:rPr lang="id"/>
              <a:t>IS NOT NULL, artinya mencari yang tidak NULL</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NULL Operator</a:t>
            </a:r>
            <a:endParaRPr/>
          </a:p>
        </p:txBody>
      </p:sp>
      <p:pic>
        <p:nvPicPr>
          <p:cNvPr id="713" name="Google Shape;713;p120"/>
          <p:cNvPicPr preferRelativeResize="0"/>
          <p:nvPr/>
        </p:nvPicPr>
        <p:blipFill>
          <a:blip r:embed="rId3">
            <a:alphaModFix/>
          </a:blip>
          <a:stretch>
            <a:fillRect/>
          </a:stretch>
        </p:blipFill>
        <p:spPr>
          <a:xfrm>
            <a:off x="152400" y="2006250"/>
            <a:ext cx="8839201" cy="2267648"/>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BETWEEN Operator</a:t>
            </a:r>
            <a:endParaRPr/>
          </a:p>
        </p:txBody>
      </p:sp>
      <p:sp>
        <p:nvSpPr>
          <p:cNvPr id="719" name="Google Shape;719;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mencari data yang &gt;= dan &lt;= secara sekaligus</a:t>
            </a:r>
            <a:endParaRPr/>
          </a:p>
          <a:p>
            <a:pPr indent="-311150" lvl="0" marL="457200" rtl="0" algn="l">
              <a:spcBef>
                <a:spcPts val="0"/>
              </a:spcBef>
              <a:spcAft>
                <a:spcPts val="0"/>
              </a:spcAft>
              <a:buSzPts val="1300"/>
              <a:buChar char="●"/>
            </a:pPr>
            <a:r>
              <a:rPr lang="id"/>
              <a:t>Misal kita ingin mencari products yang harganya antara 10000 sampai 20000</a:t>
            </a:r>
            <a:endParaRPr/>
          </a:p>
          <a:p>
            <a:pPr indent="-311150" lvl="0" marL="457200" rtl="0" algn="l">
              <a:spcBef>
                <a:spcPts val="0"/>
              </a:spcBef>
              <a:spcAft>
                <a:spcPts val="0"/>
              </a:spcAft>
              <a:buSzPts val="1300"/>
              <a:buChar char="●"/>
            </a:pPr>
            <a:r>
              <a:rPr lang="id"/>
              <a:t>Untuk melakukan ini, kita bisa menggunakan WHERE price &gt;= 10000 AND price &lt;= 20000</a:t>
            </a:r>
            <a:endParaRPr/>
          </a:p>
          <a:p>
            <a:pPr indent="-311150" lvl="0" marL="457200" rtl="0" algn="l">
              <a:spcBef>
                <a:spcPts val="0"/>
              </a:spcBef>
              <a:spcAft>
                <a:spcPts val="0"/>
              </a:spcAft>
              <a:buSzPts val="1300"/>
              <a:buChar char="●"/>
            </a:pPr>
            <a:r>
              <a:rPr lang="id"/>
              <a:t>Namun ada operator BETWEEN yang bisa kita gunakan agar lebih sederhana</a:t>
            </a:r>
            <a:endParaRPr/>
          </a:p>
          <a:p>
            <a:pPr indent="-311150" lvl="0" marL="457200" rtl="0" algn="l">
              <a:spcBef>
                <a:spcPts val="0"/>
              </a:spcBef>
              <a:spcAft>
                <a:spcPts val="0"/>
              </a:spcAft>
              <a:buSzPts val="1300"/>
              <a:buChar char="●"/>
            </a:pPr>
            <a:r>
              <a:rPr lang="id"/>
              <a:t>Untuk kebalikannya, kita bisa gunakan NOT BETWEEN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SQL</a:t>
            </a:r>
            <a:endParaRPr/>
          </a:p>
        </p:txBody>
      </p:sp>
      <p:sp>
        <p:nvSpPr>
          <p:cNvPr id="147" name="Google Shape;147;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Structured Query Language</a:t>
            </a:r>
            <a:endParaRPr/>
          </a:p>
          <a:p>
            <a:pPr indent="-311150" lvl="0" marL="457200" rtl="0" algn="l">
              <a:spcBef>
                <a:spcPts val="0"/>
              </a:spcBef>
              <a:spcAft>
                <a:spcPts val="0"/>
              </a:spcAft>
              <a:buSzPts val="1300"/>
              <a:buChar char="●"/>
            </a:pPr>
            <a:r>
              <a:rPr lang="id"/>
              <a:t>Merupakan bahasa yang digunakan untuk mengirim perintah ke DBMS</a:t>
            </a:r>
            <a:endParaRPr/>
          </a:p>
          <a:p>
            <a:pPr indent="-311150" lvl="0" marL="457200" rtl="0" algn="l">
              <a:spcBef>
                <a:spcPts val="0"/>
              </a:spcBef>
              <a:spcAft>
                <a:spcPts val="0"/>
              </a:spcAft>
              <a:buSzPts val="1300"/>
              <a:buChar char="●"/>
            </a:pPr>
            <a:r>
              <a:rPr lang="id"/>
              <a:t>SQL adalah bahasa yang mudah karena hanya berisi instruksi untuk menyimpan, mengubah, menghapus atau mengambil data melalui DBMS</a:t>
            </a:r>
            <a:endParaRPr/>
          </a:p>
          <a:p>
            <a:pPr indent="-311150" lvl="0" marL="457200" rtl="0" algn="l">
              <a:spcBef>
                <a:spcPts val="0"/>
              </a:spcBef>
              <a:spcAft>
                <a:spcPts val="0"/>
              </a:spcAft>
              <a:buSzPts val="1300"/>
              <a:buChar char="●"/>
            </a:pPr>
            <a:r>
              <a:rPr lang="id"/>
              <a:t>Secara garis besar, semua perintah SQL di Relational Database itu hampir sama, namun biasanya tiap DBMS ada improvement yang membedakan hal-hal kecil dalam perintah SQL, namun secara garis besar perintahnya tetap sama</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BETWEEN Operator</a:t>
            </a:r>
            <a:endParaRPr/>
          </a:p>
        </p:txBody>
      </p:sp>
      <p:pic>
        <p:nvPicPr>
          <p:cNvPr id="725" name="Google Shape;725;p122"/>
          <p:cNvPicPr preferRelativeResize="0"/>
          <p:nvPr/>
        </p:nvPicPr>
        <p:blipFill>
          <a:blip r:embed="rId3">
            <a:alphaModFix/>
          </a:blip>
          <a:stretch>
            <a:fillRect/>
          </a:stretch>
        </p:blipFill>
        <p:spPr>
          <a:xfrm>
            <a:off x="152400" y="2006250"/>
            <a:ext cx="8839200" cy="2264228"/>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
        <p:nvSpPr>
          <p:cNvPr id="731" name="Google Shape;731;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IN adalah operator untuk melakukan pencarian sebuah kolom dengan beberapa nilai.</a:t>
            </a:r>
            <a:endParaRPr/>
          </a:p>
          <a:p>
            <a:pPr indent="-311150" lvl="0" marL="457200" rtl="0" algn="l">
              <a:spcBef>
                <a:spcPts val="0"/>
              </a:spcBef>
              <a:spcAft>
                <a:spcPts val="0"/>
              </a:spcAft>
              <a:buSzPts val="1300"/>
              <a:buChar char="●"/>
            </a:pPr>
            <a:r>
              <a:rPr lang="id"/>
              <a:t>Misal kita ingin mencari products dengan category Makanan atau Minuman, maka kita bisa menggunakan operator IN</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IN Operator</a:t>
            </a:r>
            <a:endParaRPr/>
          </a:p>
        </p:txBody>
      </p:sp>
      <p:pic>
        <p:nvPicPr>
          <p:cNvPr id="737" name="Google Shape;737;p124"/>
          <p:cNvPicPr preferRelativeResize="0"/>
          <p:nvPr/>
        </p:nvPicPr>
        <p:blipFill>
          <a:blip r:embed="rId3">
            <a:alphaModFix/>
          </a:blip>
          <a:stretch>
            <a:fillRect/>
          </a:stretch>
        </p:blipFill>
        <p:spPr>
          <a:xfrm>
            <a:off x="152400" y="2006250"/>
            <a:ext cx="8839201" cy="167968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Order By Clause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Order By Clause</a:t>
            </a:r>
            <a:endParaRPr/>
          </a:p>
        </p:txBody>
      </p:sp>
      <p:sp>
        <p:nvSpPr>
          <p:cNvPr id="748" name="Google Shape;748;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mengurutkan data ketika kita menggunakan perintah SQL SELECT, kita bisa menambahkan ORDER BY clause</a:t>
            </a:r>
            <a:endParaRPr/>
          </a:p>
          <a:p>
            <a:pPr indent="-311150" lvl="0" marL="457200" rtl="0" algn="l">
              <a:spcBef>
                <a:spcPts val="0"/>
              </a:spcBef>
              <a:spcAft>
                <a:spcPts val="0"/>
              </a:spcAft>
              <a:buSzPts val="1300"/>
              <a:buChar char="●"/>
            </a:pPr>
            <a:r>
              <a:rPr lang="id"/>
              <a:t>ORDER BY clause digunakan untuk mengurutkan data berdasarkan kolom yang dipilih, dan jenis urutan (ASC atau DESC)</a:t>
            </a:r>
            <a:endParaRPr/>
          </a:p>
          <a:p>
            <a:pPr indent="-311150" lvl="0" marL="457200" rtl="0" algn="l">
              <a:spcBef>
                <a:spcPts val="0"/>
              </a:spcBef>
              <a:spcAft>
                <a:spcPts val="0"/>
              </a:spcAft>
              <a:buSzPts val="1300"/>
              <a:buChar char="●"/>
            </a:pPr>
            <a:r>
              <a:rPr lang="id"/>
              <a:t>Kita juga bisa mengurutkan tidak hanya terhadap satu kolom, tapi beberapa kolom</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Mengurutkan Data</a:t>
            </a:r>
            <a:endParaRPr/>
          </a:p>
        </p:txBody>
      </p:sp>
      <p:pic>
        <p:nvPicPr>
          <p:cNvPr id="754" name="Google Shape;754;p127"/>
          <p:cNvPicPr preferRelativeResize="0"/>
          <p:nvPr/>
        </p:nvPicPr>
        <p:blipFill>
          <a:blip r:embed="rId3">
            <a:alphaModFix/>
          </a:blip>
          <a:stretch>
            <a:fillRect/>
          </a:stretch>
        </p:blipFill>
        <p:spPr>
          <a:xfrm>
            <a:off x="152400" y="2006250"/>
            <a:ext cx="8839197" cy="1876903"/>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Limit</a:t>
            </a:r>
            <a:r>
              <a:rPr lang="id"/>
              <a:t> Clause</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Limit Clause</a:t>
            </a:r>
            <a:endParaRPr/>
          </a:p>
        </p:txBody>
      </p:sp>
      <p:sp>
        <p:nvSpPr>
          <p:cNvPr id="765" name="Google Shape;765;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Mengambil seluruh data di tabel bukanlah pilihan bijak, apalagi jika datanya sudah banyak sekali</a:t>
            </a:r>
            <a:endParaRPr/>
          </a:p>
          <a:p>
            <a:pPr indent="-311150" lvl="0" marL="457200" rtl="0" algn="l">
              <a:spcBef>
                <a:spcPts val="0"/>
              </a:spcBef>
              <a:spcAft>
                <a:spcPts val="0"/>
              </a:spcAft>
              <a:buSzPts val="1300"/>
              <a:buChar char="●"/>
            </a:pPr>
            <a:r>
              <a:rPr lang="id"/>
              <a:t>Kita bisa membatasi jumlah data yang diambil dalam SQL SELECT dengan LIMIT clause</a:t>
            </a:r>
            <a:endParaRPr/>
          </a:p>
          <a:p>
            <a:pPr indent="-311150" lvl="0" marL="457200" rtl="0" algn="l">
              <a:spcBef>
                <a:spcPts val="0"/>
              </a:spcBef>
              <a:spcAft>
                <a:spcPts val="0"/>
              </a:spcAft>
              <a:buSzPts val="1300"/>
              <a:buChar char="●"/>
            </a:pPr>
            <a:r>
              <a:rPr lang="id"/>
              <a:t>Selain membatasi jumlah data, kita juga bisa meng-skip sejumlah data yang tidak ingin kita lihat</a:t>
            </a:r>
            <a:endParaRPr/>
          </a:p>
          <a:p>
            <a:pPr indent="-311150" lvl="0" marL="457200" rtl="0" algn="l">
              <a:spcBef>
                <a:spcPts val="0"/>
              </a:spcBef>
              <a:spcAft>
                <a:spcPts val="0"/>
              </a:spcAft>
              <a:buSzPts val="1300"/>
              <a:buChar char="●"/>
            </a:pPr>
            <a:r>
              <a:rPr lang="id"/>
              <a:t>LIMIT biasanya digunakan saat melakukan paging di aplikasi kita</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Membatasi Hasil Query</a:t>
            </a:r>
            <a:endParaRPr/>
          </a:p>
        </p:txBody>
      </p:sp>
      <p:pic>
        <p:nvPicPr>
          <p:cNvPr id="771" name="Google Shape;771;p130"/>
          <p:cNvPicPr preferRelativeResize="0"/>
          <p:nvPr/>
        </p:nvPicPr>
        <p:blipFill>
          <a:blip r:embed="rId3">
            <a:alphaModFix/>
          </a:blip>
          <a:stretch>
            <a:fillRect/>
          </a:stretch>
        </p:blipFill>
        <p:spPr>
          <a:xfrm>
            <a:off x="152400" y="2006250"/>
            <a:ext cx="8839200" cy="2465268"/>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Skip Hasil Query</a:t>
            </a:r>
            <a:endParaRPr/>
          </a:p>
        </p:txBody>
      </p:sp>
      <p:pic>
        <p:nvPicPr>
          <p:cNvPr id="777" name="Google Shape;777;p131"/>
          <p:cNvPicPr preferRelativeResize="0"/>
          <p:nvPr/>
        </p:nvPicPr>
        <p:blipFill>
          <a:blip r:embed="rId3">
            <a:alphaModFix/>
          </a:blip>
          <a:stretch>
            <a:fillRect/>
          </a:stretch>
        </p:blipFill>
        <p:spPr>
          <a:xfrm>
            <a:off x="152400" y="2006250"/>
            <a:ext cx="8839197" cy="23714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MySQL</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Distinct Data</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Distinct Data</a:t>
            </a:r>
            <a:endParaRPr/>
          </a:p>
        </p:txBody>
      </p:sp>
      <p:sp>
        <p:nvSpPr>
          <p:cNvPr id="788" name="Google Shape;788;p1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melakukan query dengan SELECT, kadang kita mendapatkan data yang duplikat</a:t>
            </a:r>
            <a:endParaRPr/>
          </a:p>
          <a:p>
            <a:pPr indent="-311150" lvl="0" marL="457200" rtl="0" algn="l">
              <a:spcBef>
                <a:spcPts val="0"/>
              </a:spcBef>
              <a:spcAft>
                <a:spcPts val="0"/>
              </a:spcAft>
              <a:buSzPts val="1300"/>
              <a:buChar char="●"/>
            </a:pPr>
            <a:r>
              <a:rPr lang="id"/>
              <a:t>Misal kita ingin melihat semua kategori di tabel products, maka otomatis hasil query SELECT akan duplikat, karena banyak sekali produk dengan kategori yang sama</a:t>
            </a:r>
            <a:endParaRPr/>
          </a:p>
          <a:p>
            <a:pPr indent="-311150" lvl="0" marL="457200" rtl="0" algn="l">
              <a:spcBef>
                <a:spcPts val="0"/>
              </a:spcBef>
              <a:spcAft>
                <a:spcPts val="0"/>
              </a:spcAft>
              <a:buSzPts val="1300"/>
              <a:buChar char="●"/>
            </a:pPr>
            <a:r>
              <a:rPr lang="id"/>
              <a:t>Jika kita ingin menghilangkan data-data duplikat tersebut , kita bisa menggunakan SELECT dengan tambahan DISTINCT sebelum nama kolom nya</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Menghilangkan Data Duplikat</a:t>
            </a:r>
            <a:endParaRPr/>
          </a:p>
        </p:txBody>
      </p:sp>
      <p:pic>
        <p:nvPicPr>
          <p:cNvPr id="794" name="Google Shape;794;p134"/>
          <p:cNvPicPr preferRelativeResize="0"/>
          <p:nvPr/>
        </p:nvPicPr>
        <p:blipFill>
          <a:blip r:embed="rId3">
            <a:alphaModFix/>
          </a:blip>
          <a:stretch>
            <a:fillRect/>
          </a:stretch>
        </p:blipFill>
        <p:spPr>
          <a:xfrm>
            <a:off x="152400" y="2006250"/>
            <a:ext cx="8839201" cy="14036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Numeric Function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Numeric Function</a:t>
            </a:r>
            <a:endParaRPr/>
          </a:p>
        </p:txBody>
      </p:sp>
      <p:sp>
        <p:nvSpPr>
          <p:cNvPr id="805" name="Google Shape;805;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banyak sekali fitur untuk manipulasi data angka</a:t>
            </a:r>
            <a:endParaRPr/>
          </a:p>
          <a:p>
            <a:pPr indent="-311150" lvl="0" marL="457200" rtl="0" algn="l">
              <a:spcBef>
                <a:spcPts val="0"/>
              </a:spcBef>
              <a:spcAft>
                <a:spcPts val="0"/>
              </a:spcAft>
              <a:buSzPts val="1300"/>
              <a:buChar char="●"/>
            </a:pPr>
            <a:r>
              <a:rPr lang="id"/>
              <a:t>Hal ini memudahkan kita untuk memanipulasi data angka</a:t>
            </a:r>
            <a:endParaRPr/>
          </a:p>
          <a:p>
            <a:pPr indent="-311150" lvl="0" marL="457200" rtl="0" algn="l">
              <a:spcBef>
                <a:spcPts val="0"/>
              </a:spcBef>
              <a:spcAft>
                <a:spcPts val="0"/>
              </a:spcAft>
              <a:buSzPts val="1300"/>
              <a:buChar char="●"/>
            </a:pPr>
            <a:r>
              <a:rPr lang="id"/>
              <a:t>Secara garis besar, fitur ini dibagi menjadi dua, </a:t>
            </a:r>
            <a:r>
              <a:rPr lang="id"/>
              <a:t>Arithmetic</a:t>
            </a:r>
            <a:r>
              <a:rPr lang="id"/>
              <a:t> Operator dan </a:t>
            </a:r>
            <a:r>
              <a:rPr lang="id"/>
              <a:t>Mathematical</a:t>
            </a:r>
            <a:r>
              <a:rPr lang="id"/>
              <a:t> Function</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Arithmetic Operator</a:t>
            </a:r>
            <a:endParaRPr/>
          </a:p>
        </p:txBody>
      </p:sp>
      <p:pic>
        <p:nvPicPr>
          <p:cNvPr id="811" name="Google Shape;811;p137"/>
          <p:cNvPicPr preferRelativeResize="0"/>
          <p:nvPr/>
        </p:nvPicPr>
        <p:blipFill>
          <a:blip r:embed="rId3">
            <a:alphaModFix/>
          </a:blip>
          <a:stretch>
            <a:fillRect/>
          </a:stretch>
        </p:blipFill>
        <p:spPr>
          <a:xfrm>
            <a:off x="2512338" y="2006250"/>
            <a:ext cx="4119313" cy="29848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Arithmetic Operator</a:t>
            </a:r>
            <a:endParaRPr/>
          </a:p>
        </p:txBody>
      </p:sp>
      <p:pic>
        <p:nvPicPr>
          <p:cNvPr id="817" name="Google Shape;817;p138"/>
          <p:cNvPicPr preferRelativeResize="0"/>
          <p:nvPr/>
        </p:nvPicPr>
        <p:blipFill>
          <a:blip r:embed="rId3">
            <a:alphaModFix/>
          </a:blip>
          <a:stretch>
            <a:fillRect/>
          </a:stretch>
        </p:blipFill>
        <p:spPr>
          <a:xfrm>
            <a:off x="152400" y="2006250"/>
            <a:ext cx="8839199" cy="1799941"/>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Mathematical Function</a:t>
            </a:r>
            <a:endParaRPr/>
          </a:p>
        </p:txBody>
      </p:sp>
      <p:sp>
        <p:nvSpPr>
          <p:cNvPr id="823" name="Google Shape;823;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arithmetic operator, ada juga mathematical function</a:t>
            </a:r>
            <a:endParaRPr/>
          </a:p>
          <a:p>
            <a:pPr indent="-311150" lvl="0" marL="457200" rtl="0" algn="l">
              <a:spcBef>
                <a:spcPts val="0"/>
              </a:spcBef>
              <a:spcAft>
                <a:spcPts val="0"/>
              </a:spcAft>
              <a:buSzPts val="1300"/>
              <a:buChar char="●"/>
            </a:pPr>
            <a:r>
              <a:rPr lang="id"/>
              <a:t>Ini adalah kumpulan function yang terdapat di MySQL yang bisa kita gunakan sebagai fungsi-fungsi matematika</a:t>
            </a:r>
            <a:endParaRPr/>
          </a:p>
          <a:p>
            <a:pPr indent="-311150" lvl="0" marL="457200" rtl="0" algn="l">
              <a:spcBef>
                <a:spcPts val="0"/>
              </a:spcBef>
              <a:spcAft>
                <a:spcPts val="0"/>
              </a:spcAft>
              <a:buSzPts val="1300"/>
              <a:buChar char="●"/>
            </a:pPr>
            <a:r>
              <a:rPr lang="id"/>
              <a:t>Ada banyak sekali, dan tidak bisa kita bahas semua</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https://dev.mysql.com/doc/refman/8.0/en/mathematical-functions.html</a:t>
            </a:r>
            <a:r>
              <a:rPr lang="id"/>
              <a:t>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Mathematical Function</a:t>
            </a:r>
            <a:endParaRPr/>
          </a:p>
        </p:txBody>
      </p:sp>
      <p:pic>
        <p:nvPicPr>
          <p:cNvPr id="829" name="Google Shape;829;p140"/>
          <p:cNvPicPr preferRelativeResize="0"/>
          <p:nvPr/>
        </p:nvPicPr>
        <p:blipFill>
          <a:blip r:embed="rId3">
            <a:alphaModFix/>
          </a:blip>
          <a:stretch>
            <a:fillRect/>
          </a:stretch>
        </p:blipFill>
        <p:spPr>
          <a:xfrm>
            <a:off x="152400" y="2006250"/>
            <a:ext cx="8199347" cy="29848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Auto Increment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a:t>
            </a:r>
            <a:endParaRPr/>
          </a:p>
        </p:txBody>
      </p:sp>
      <p:sp>
        <p:nvSpPr>
          <p:cNvPr id="158" name="Google Shape;158;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adalah DBMS Relational OpenSource yang paling populer di dunia saat ini</a:t>
            </a:r>
            <a:endParaRPr/>
          </a:p>
          <a:p>
            <a:pPr indent="-311150" lvl="0" marL="457200" rtl="0" algn="l">
              <a:spcBef>
                <a:spcPts val="0"/>
              </a:spcBef>
              <a:spcAft>
                <a:spcPts val="0"/>
              </a:spcAft>
              <a:buSzPts val="1300"/>
              <a:buChar char="●"/>
            </a:pPr>
            <a:r>
              <a:rPr lang="id"/>
              <a:t>Tidak hanya OpenSource, MySQL juga gratis untuk digunakan</a:t>
            </a:r>
            <a:endParaRPr/>
          </a:p>
          <a:p>
            <a:pPr indent="-311150" lvl="0" marL="457200" rtl="0" algn="l">
              <a:spcBef>
                <a:spcPts val="0"/>
              </a:spcBef>
              <a:spcAft>
                <a:spcPts val="0"/>
              </a:spcAft>
              <a:buSzPts val="1300"/>
              <a:buChar char="●"/>
            </a:pPr>
            <a:r>
              <a:rPr lang="id"/>
              <a:t>MySQL pertama kali dibuat dan diperkenalkan tahun 1995 oleh David Axmark dan Michael Widenius</a:t>
            </a:r>
            <a:endParaRPr/>
          </a:p>
          <a:p>
            <a:pPr indent="-311150" lvl="0" marL="457200" rtl="0" algn="l">
              <a:spcBef>
                <a:spcPts val="0"/>
              </a:spcBef>
              <a:spcAft>
                <a:spcPts val="0"/>
              </a:spcAft>
              <a:buSzPts val="1300"/>
              <a:buChar char="●"/>
            </a:pPr>
            <a:r>
              <a:rPr lang="id"/>
              <a:t>MySQL sangat populer sekali terutama dikalangan programmer web PHP</a:t>
            </a:r>
            <a:endParaRPr/>
          </a:p>
          <a:p>
            <a:pPr indent="-311150" lvl="0" marL="457200" rtl="0" algn="l">
              <a:spcBef>
                <a:spcPts val="0"/>
              </a:spcBef>
              <a:spcAft>
                <a:spcPts val="0"/>
              </a:spcAft>
              <a:buSzPts val="1300"/>
              <a:buChar char="●"/>
            </a:pPr>
            <a:r>
              <a:rPr lang="id" u="sng">
                <a:solidFill>
                  <a:schemeClr val="hlink"/>
                </a:solidFill>
                <a:hlinkClick r:id="rId3"/>
              </a:rPr>
              <a:t>https://www.mysql.com/</a:t>
            </a:r>
            <a:r>
              <a:rPr lang="id"/>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Auto Increment</a:t>
            </a:r>
            <a:endParaRPr/>
          </a:p>
        </p:txBody>
      </p:sp>
      <p:sp>
        <p:nvSpPr>
          <p:cNvPr id="840" name="Google Shape;840;p1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angka yang berurut untuk membuat primary key, misal 1, 2, 3, dan seterusnya.</a:t>
            </a:r>
            <a:endParaRPr/>
          </a:p>
          <a:p>
            <a:pPr indent="-311150" lvl="0" marL="457200" rtl="0" algn="l">
              <a:spcBef>
                <a:spcPts val="0"/>
              </a:spcBef>
              <a:spcAft>
                <a:spcPts val="0"/>
              </a:spcAft>
              <a:buSzPts val="1300"/>
              <a:buChar char="●"/>
            </a:pPr>
            <a:r>
              <a:rPr lang="id"/>
              <a:t>Untuk melakukan hal ini secara manual bukanlah hal bijak, apalagi jika aplikasi yang kita buat diakses oleh banyak orang secara bersamaan</a:t>
            </a:r>
            <a:endParaRPr/>
          </a:p>
          <a:p>
            <a:pPr indent="-311150" lvl="0" marL="457200" rtl="0" algn="l">
              <a:spcBef>
                <a:spcPts val="0"/>
              </a:spcBef>
              <a:spcAft>
                <a:spcPts val="0"/>
              </a:spcAft>
              <a:buSzPts val="1300"/>
              <a:buChar char="●"/>
            </a:pPr>
            <a:r>
              <a:rPr lang="id"/>
              <a:t>MySQL memiliki fitur yang bernama auto increment, fitur ini bisa kita gunakan untuk menandai bahwa suatu primary key datanya diisi secara otomatis dari angka terakhir + 1</a:t>
            </a:r>
            <a:endParaRPr/>
          </a:p>
          <a:p>
            <a:pPr indent="-311150" lvl="0" marL="457200" rtl="0" algn="l">
              <a:spcBef>
                <a:spcPts val="0"/>
              </a:spcBef>
              <a:spcAft>
                <a:spcPts val="0"/>
              </a:spcAft>
              <a:buSzPts val="1300"/>
              <a:buChar char="●"/>
            </a:pPr>
            <a:r>
              <a:rPr lang="id"/>
              <a:t>Dengan menggunakan auto increment, kita tidak perlu lalu memasukkan data primary key, ini akan otomatis dibuat oleh MySQL</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Tabel dengan Auto Increment</a:t>
            </a:r>
            <a:endParaRPr/>
          </a:p>
        </p:txBody>
      </p:sp>
      <p:pic>
        <p:nvPicPr>
          <p:cNvPr id="846" name="Google Shape;846;p143"/>
          <p:cNvPicPr preferRelativeResize="0"/>
          <p:nvPr/>
        </p:nvPicPr>
        <p:blipFill>
          <a:blip r:embed="rId3">
            <a:alphaModFix/>
          </a:blip>
          <a:stretch>
            <a:fillRect/>
          </a:stretch>
        </p:blipFill>
        <p:spPr>
          <a:xfrm>
            <a:off x="152400" y="2006250"/>
            <a:ext cx="8246086" cy="298485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Memasukkan Data Tanpa Id</a:t>
            </a:r>
            <a:endParaRPr/>
          </a:p>
        </p:txBody>
      </p:sp>
      <p:pic>
        <p:nvPicPr>
          <p:cNvPr id="852" name="Google Shape;852;p144"/>
          <p:cNvPicPr preferRelativeResize="0"/>
          <p:nvPr/>
        </p:nvPicPr>
        <p:blipFill>
          <a:blip r:embed="rId3">
            <a:alphaModFix/>
          </a:blip>
          <a:stretch>
            <a:fillRect/>
          </a:stretch>
        </p:blipFill>
        <p:spPr>
          <a:xfrm>
            <a:off x="152400" y="2006250"/>
            <a:ext cx="8839199" cy="135676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Id Terakhir</a:t>
            </a:r>
            <a:endParaRPr/>
          </a:p>
        </p:txBody>
      </p:sp>
      <p:pic>
        <p:nvPicPr>
          <p:cNvPr id="858" name="Google Shape;858;p145"/>
          <p:cNvPicPr preferRelativeResize="0"/>
          <p:nvPr/>
        </p:nvPicPr>
        <p:blipFill>
          <a:blip r:embed="rId3">
            <a:alphaModFix/>
          </a:blip>
          <a:stretch>
            <a:fillRect/>
          </a:stretch>
        </p:blipFill>
        <p:spPr>
          <a:xfrm>
            <a:off x="152400" y="2006250"/>
            <a:ext cx="8839199" cy="984738"/>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
        <p:nvSpPr>
          <p:cNvPr id="869" name="Google Shape;869;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number, di MySQL juga banyak menyediakan function untuk tipe data String</a:t>
            </a:r>
            <a:endParaRPr/>
          </a:p>
          <a:p>
            <a:pPr indent="-311150" lvl="0" marL="457200" rtl="0" algn="l">
              <a:spcBef>
                <a:spcPts val="0"/>
              </a:spcBef>
              <a:spcAft>
                <a:spcPts val="0"/>
              </a:spcAft>
              <a:buSzPts val="1300"/>
              <a:buChar char="●"/>
            </a:pPr>
            <a:r>
              <a:rPr lang="id"/>
              <a:t>Ada banyak sekali function-function yang bisa kita gunakan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https://dev.mysql.com/doc/refman/8.0/en/string-functions.html</a:t>
            </a:r>
            <a:r>
              <a:rPr lang="id"/>
              <a:t>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String Function</a:t>
            </a:r>
            <a:endParaRPr/>
          </a:p>
        </p:txBody>
      </p:sp>
      <p:pic>
        <p:nvPicPr>
          <p:cNvPr id="875" name="Google Shape;875;p148"/>
          <p:cNvPicPr preferRelativeResize="0"/>
          <p:nvPr/>
        </p:nvPicPr>
        <p:blipFill>
          <a:blip r:embed="rId3">
            <a:alphaModFix/>
          </a:blip>
          <a:stretch>
            <a:fillRect/>
          </a:stretch>
        </p:blipFill>
        <p:spPr>
          <a:xfrm>
            <a:off x="152400" y="2006250"/>
            <a:ext cx="8839202" cy="243714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 and Time Functions</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 dan Time Function</a:t>
            </a:r>
            <a:endParaRPr/>
          </a:p>
        </p:txBody>
      </p:sp>
      <p:sp>
        <p:nvSpPr>
          <p:cNvPr id="886" name="Google Shape;886;p1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juga menyediakan banyak sekali function yang bisa kita gunakan untuk mengolah data tipe Date dan Time</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https://dev.mysql.com/doc/refman/8.0/en/date-and-time-functions.html</a:t>
            </a:r>
            <a:r>
              <a:rPr lang="id"/>
              <a:t>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Kolom Timestamp </a:t>
            </a:r>
            <a:endParaRPr/>
          </a:p>
        </p:txBody>
      </p:sp>
      <p:pic>
        <p:nvPicPr>
          <p:cNvPr id="892" name="Google Shape;892;p151"/>
          <p:cNvPicPr preferRelativeResize="0"/>
          <p:nvPr/>
        </p:nvPicPr>
        <p:blipFill>
          <a:blip r:embed="rId3">
            <a:alphaModFix/>
          </a:blip>
          <a:stretch>
            <a:fillRect/>
          </a:stretch>
        </p:blipFill>
        <p:spPr>
          <a:xfrm>
            <a:off x="152400" y="2006250"/>
            <a:ext cx="8839199" cy="285907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Belajar MySQL?</a:t>
            </a:r>
            <a:endParaRPr/>
          </a:p>
        </p:txBody>
      </p:sp>
      <p:pic>
        <p:nvPicPr>
          <p:cNvPr id="164" name="Google Shape;164;p26"/>
          <p:cNvPicPr preferRelativeResize="0"/>
          <p:nvPr/>
        </p:nvPicPr>
        <p:blipFill>
          <a:blip r:embed="rId3">
            <a:alphaModFix/>
          </a:blip>
          <a:stretch>
            <a:fillRect/>
          </a:stretch>
        </p:blipFill>
        <p:spPr>
          <a:xfrm>
            <a:off x="152400" y="2006250"/>
            <a:ext cx="8780505" cy="2984849"/>
          </a:xfrm>
          <a:prstGeom prst="rect">
            <a:avLst/>
          </a:prstGeom>
          <a:noFill/>
          <a:ln>
            <a:noFill/>
          </a:ln>
        </p:spPr>
      </p:pic>
      <p:sp>
        <p:nvSpPr>
          <p:cNvPr id="165" name="Google Shape;165;p26"/>
          <p:cNvSpPr txBox="1"/>
          <p:nvPr/>
        </p:nvSpPr>
        <p:spPr>
          <a:xfrm>
            <a:off x="0" y="0"/>
            <a:ext cx="79023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4"/>
              </a:rPr>
              <a:t>https://db-engines.com/en/ranking/relational+dbms</a:t>
            </a:r>
            <a:r>
              <a:rPr lang="id"/>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Flow Control Function</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Flow Control Function</a:t>
            </a:r>
            <a:endParaRPr/>
          </a:p>
        </p:txBody>
      </p:sp>
      <p:sp>
        <p:nvSpPr>
          <p:cNvPr id="903" name="Google Shape;903;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fitur flow control function</a:t>
            </a:r>
            <a:endParaRPr/>
          </a:p>
          <a:p>
            <a:pPr indent="-311150" lvl="0" marL="457200" rtl="0" algn="l">
              <a:spcBef>
                <a:spcPts val="0"/>
              </a:spcBef>
              <a:spcAft>
                <a:spcPts val="0"/>
              </a:spcAft>
              <a:buSzPts val="1300"/>
              <a:buChar char="●"/>
            </a:pPr>
            <a:r>
              <a:rPr lang="id"/>
              <a:t>Ini mirip IF ELSE di bahasa pemrograman</a:t>
            </a:r>
            <a:endParaRPr/>
          </a:p>
          <a:p>
            <a:pPr indent="-311150" lvl="0" marL="457200" rtl="0" algn="l">
              <a:spcBef>
                <a:spcPts val="0"/>
              </a:spcBef>
              <a:spcAft>
                <a:spcPts val="0"/>
              </a:spcAft>
              <a:buSzPts val="1300"/>
              <a:buChar char="●"/>
            </a:pPr>
            <a:r>
              <a:rPr lang="id"/>
              <a:t>Tapi ingat, fitur ini tidak se kompleks yang dimiliki bahasa pemrograman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https://dev.mysql.com/doc/refman/8.0/en/flow-control-functions.html</a:t>
            </a:r>
            <a:r>
              <a:rPr lang="id"/>
              <a:t>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Control Flow CASE </a:t>
            </a:r>
            <a:endParaRPr/>
          </a:p>
        </p:txBody>
      </p:sp>
      <p:pic>
        <p:nvPicPr>
          <p:cNvPr id="909" name="Google Shape;909;p154"/>
          <p:cNvPicPr preferRelativeResize="0"/>
          <p:nvPr/>
        </p:nvPicPr>
        <p:blipFill>
          <a:blip r:embed="rId3">
            <a:alphaModFix/>
          </a:blip>
          <a:stretch>
            <a:fillRect/>
          </a:stretch>
        </p:blipFill>
        <p:spPr>
          <a:xfrm>
            <a:off x="152400" y="2006250"/>
            <a:ext cx="8839199" cy="2954033"/>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Control Flow IF</a:t>
            </a:r>
            <a:endParaRPr/>
          </a:p>
        </p:txBody>
      </p:sp>
      <p:pic>
        <p:nvPicPr>
          <p:cNvPr id="915" name="Google Shape;915;p155"/>
          <p:cNvPicPr preferRelativeResize="0"/>
          <p:nvPr/>
        </p:nvPicPr>
        <p:blipFill>
          <a:blip r:embed="rId3">
            <a:alphaModFix/>
          </a:blip>
          <a:stretch>
            <a:fillRect/>
          </a:stretch>
        </p:blipFill>
        <p:spPr>
          <a:xfrm>
            <a:off x="152400" y="2006250"/>
            <a:ext cx="8839202" cy="243617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Control Flow IFNULL</a:t>
            </a:r>
            <a:endParaRPr/>
          </a:p>
        </p:txBody>
      </p:sp>
      <p:pic>
        <p:nvPicPr>
          <p:cNvPr id="921" name="Google Shape;921;p156"/>
          <p:cNvPicPr preferRelativeResize="0"/>
          <p:nvPr/>
        </p:nvPicPr>
        <p:blipFill>
          <a:blip r:embed="rId3">
            <a:alphaModFix/>
          </a:blip>
          <a:stretch>
            <a:fillRect/>
          </a:stretch>
        </p:blipFill>
        <p:spPr>
          <a:xfrm>
            <a:off x="152400" y="2006250"/>
            <a:ext cx="8839198" cy="1143097"/>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Aggregate Function</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Aggregate Function</a:t>
            </a:r>
            <a:endParaRPr/>
          </a:p>
        </p:txBody>
      </p:sp>
      <p:sp>
        <p:nvSpPr>
          <p:cNvPr id="932" name="Google Shape;932;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function-function untuk melakukan aggregate</a:t>
            </a:r>
            <a:endParaRPr/>
          </a:p>
          <a:p>
            <a:pPr indent="-311150" lvl="0" marL="457200" rtl="0" algn="l">
              <a:spcBef>
                <a:spcPts val="0"/>
              </a:spcBef>
              <a:spcAft>
                <a:spcPts val="0"/>
              </a:spcAft>
              <a:buSzPts val="1300"/>
              <a:buChar char="●"/>
            </a:pPr>
            <a:r>
              <a:rPr lang="id"/>
              <a:t>Misal, kita ingin melihat harga paling mahal di tabel product, atau harga termurah, atau rata-rata harga produk, atau total jumlah data di tabel, dan lain-lain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https://dev.mysql.com/doc/refman/8.0/en/aggregate-functions.html</a:t>
            </a:r>
            <a:r>
              <a:rPr lang="id"/>
              <a:t>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Aggregate Function</a:t>
            </a:r>
            <a:endParaRPr/>
          </a:p>
        </p:txBody>
      </p:sp>
      <p:pic>
        <p:nvPicPr>
          <p:cNvPr id="938" name="Google Shape;938;p159"/>
          <p:cNvPicPr preferRelativeResize="0"/>
          <p:nvPr/>
        </p:nvPicPr>
        <p:blipFill>
          <a:blip r:embed="rId3">
            <a:alphaModFix/>
          </a:blip>
          <a:stretch>
            <a:fillRect/>
          </a:stretch>
        </p:blipFill>
        <p:spPr>
          <a:xfrm>
            <a:off x="152400" y="2006250"/>
            <a:ext cx="8839199" cy="2919553"/>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Grouping</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 BY</a:t>
            </a:r>
            <a:endParaRPr/>
          </a:p>
        </p:txBody>
      </p:sp>
      <p:sp>
        <p:nvSpPr>
          <p:cNvPr id="949" name="Google Shape;949;p1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saat melakukan aggregate, kita ingin datanya di grouping berdasarkan kriteria tertentu</a:t>
            </a:r>
            <a:endParaRPr/>
          </a:p>
          <a:p>
            <a:pPr indent="-311150" lvl="0" marL="457200" rtl="0" algn="l">
              <a:spcBef>
                <a:spcPts val="0"/>
              </a:spcBef>
              <a:spcAft>
                <a:spcPts val="0"/>
              </a:spcAft>
              <a:buSzPts val="1300"/>
              <a:buChar char="●"/>
            </a:pPr>
            <a:r>
              <a:rPr lang="id"/>
              <a:t>Misal kita ingin melihat rata-rata harga product, tapi ingin per category</a:t>
            </a:r>
            <a:endParaRPr/>
          </a:p>
          <a:p>
            <a:pPr indent="-311150" lvl="0" marL="457200" rtl="0" algn="l">
              <a:spcBef>
                <a:spcPts val="0"/>
              </a:spcBef>
              <a:spcAft>
                <a:spcPts val="0"/>
              </a:spcAft>
              <a:buSzPts val="1300"/>
              <a:buChar char="●"/>
            </a:pPr>
            <a:r>
              <a:rPr lang="id"/>
              <a:t>Atau kita ingin melihat total semua product, tapi per category</a:t>
            </a:r>
            <a:endParaRPr/>
          </a:p>
          <a:p>
            <a:pPr indent="-311150" lvl="0" marL="457200" rtl="0" algn="l">
              <a:spcBef>
                <a:spcPts val="0"/>
              </a:spcBef>
              <a:spcAft>
                <a:spcPts val="0"/>
              </a:spcAft>
              <a:buSzPts val="1300"/>
              <a:buChar char="●"/>
            </a:pPr>
            <a:r>
              <a:rPr lang="id"/>
              <a:t>Hal ini bisa dilakukan di MySQL dengan menggunakan GROUP BY clause</a:t>
            </a:r>
            <a:endParaRPr/>
          </a:p>
          <a:p>
            <a:pPr indent="-311150" lvl="0" marL="457200" rtl="0" algn="l">
              <a:spcBef>
                <a:spcPts val="0"/>
              </a:spcBef>
              <a:spcAft>
                <a:spcPts val="0"/>
              </a:spcAft>
              <a:buSzPts val="1300"/>
              <a:buChar char="●"/>
            </a:pPr>
            <a:r>
              <a:rPr lang="id"/>
              <a:t>GROUP BY clause ini hanya bisa digunakan jika kita menggunakan aggregate function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https://dev.mysql.com/doc/refman/8.0/en/group-by-modifiers.html</a:t>
            </a:r>
            <a:r>
              <a:rPr lang="id"/>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Community vs MySQL Enterprise</a:t>
            </a:r>
            <a:endParaRPr/>
          </a:p>
        </p:txBody>
      </p:sp>
      <p:sp>
        <p:nvSpPr>
          <p:cNvPr id="171" name="Google Shape;171;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membuka halaman website resmi MySQL, jangan sampai salah download aplikasi MySQL</a:t>
            </a:r>
            <a:endParaRPr/>
          </a:p>
          <a:p>
            <a:pPr indent="-311150" lvl="0" marL="457200" rtl="0" algn="l">
              <a:spcBef>
                <a:spcPts val="0"/>
              </a:spcBef>
              <a:spcAft>
                <a:spcPts val="0"/>
              </a:spcAft>
              <a:buSzPts val="1300"/>
              <a:buChar char="●"/>
            </a:pPr>
            <a:r>
              <a:rPr lang="id"/>
              <a:t>MySQL menawarkan pilihan versi MySQL Enterprise, yaitu DBMS MySQL Yang berbayar</a:t>
            </a:r>
            <a:endParaRPr/>
          </a:p>
          <a:p>
            <a:pPr indent="-311150" lvl="0" marL="457200" rtl="0" algn="l">
              <a:spcBef>
                <a:spcPts val="0"/>
              </a:spcBef>
              <a:spcAft>
                <a:spcPts val="0"/>
              </a:spcAft>
              <a:buSzPts val="1300"/>
              <a:buChar char="●"/>
            </a:pPr>
            <a:r>
              <a:rPr lang="id"/>
              <a:t>MySQL yang versi gratis adalah MySQL Community</a:t>
            </a:r>
            <a:endParaRPr/>
          </a:p>
          <a:p>
            <a:pPr indent="-311150" lvl="0" marL="457200" rtl="0" algn="l">
              <a:spcBef>
                <a:spcPts val="0"/>
              </a:spcBef>
              <a:spcAft>
                <a:spcPts val="0"/>
              </a:spcAft>
              <a:buSzPts val="1300"/>
              <a:buChar char="●"/>
            </a:pPr>
            <a:r>
              <a:rPr lang="id"/>
              <a:t>MySQL Enterprise sendiri lebih ke versi improvement dari MySQL Community, biasanya menambahkan support dan monitoring</a:t>
            </a:r>
            <a:endParaRPr/>
          </a:p>
          <a:p>
            <a:pPr indent="-311150" lvl="0" marL="457200" rtl="0" algn="l">
              <a:spcBef>
                <a:spcPts val="0"/>
              </a:spcBef>
              <a:spcAft>
                <a:spcPts val="0"/>
              </a:spcAft>
              <a:buSzPts val="1300"/>
              <a:buChar char="●"/>
            </a:pPr>
            <a:r>
              <a:rPr lang="id"/>
              <a:t>Jika menggunakan MySQL Community, maka kita harus tangani semuanya sendiri, dari masalah dan monitoring MySQL nya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GROUP BY</a:t>
            </a:r>
            <a:endParaRPr/>
          </a:p>
        </p:txBody>
      </p:sp>
      <p:pic>
        <p:nvPicPr>
          <p:cNvPr id="955" name="Google Shape;955;p162"/>
          <p:cNvPicPr preferRelativeResize="0"/>
          <p:nvPr/>
        </p:nvPicPr>
        <p:blipFill>
          <a:blip r:embed="rId3">
            <a:alphaModFix/>
          </a:blip>
          <a:stretch>
            <a:fillRect/>
          </a:stretch>
        </p:blipFill>
        <p:spPr>
          <a:xfrm>
            <a:off x="152400" y="2006250"/>
            <a:ext cx="8839201" cy="1895807"/>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HAVING Clause</a:t>
            </a:r>
            <a:endParaRPr/>
          </a:p>
        </p:txBody>
      </p:sp>
      <p:sp>
        <p:nvSpPr>
          <p:cNvPr id="961" name="Google Shape;961;p1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melakukan filter terhadap data yang sudah kita grouping</a:t>
            </a:r>
            <a:endParaRPr/>
          </a:p>
          <a:p>
            <a:pPr indent="-311150" lvl="0" marL="457200" rtl="0" algn="l">
              <a:spcBef>
                <a:spcPts val="0"/>
              </a:spcBef>
              <a:spcAft>
                <a:spcPts val="0"/>
              </a:spcAft>
              <a:buSzPts val="1300"/>
              <a:buChar char="●"/>
            </a:pPr>
            <a:r>
              <a:rPr lang="id"/>
              <a:t>Misal kita ingin menampilkan rata-rata harga per kategori, tapi yang harganya diatas 10.000 misalnya</a:t>
            </a:r>
            <a:endParaRPr/>
          </a:p>
          <a:p>
            <a:pPr indent="-311150" lvl="0" marL="457200" rtl="0" algn="l">
              <a:spcBef>
                <a:spcPts val="0"/>
              </a:spcBef>
              <a:spcAft>
                <a:spcPts val="0"/>
              </a:spcAft>
              <a:buSzPts val="1300"/>
              <a:buChar char="●"/>
            </a:pPr>
            <a:r>
              <a:rPr lang="id"/>
              <a:t>Jika menggunakan WHERE di SELECT, hal ini tidak bisa dilakukan</a:t>
            </a:r>
            <a:endParaRPr/>
          </a:p>
          <a:p>
            <a:pPr indent="-311150" lvl="0" marL="457200" rtl="0" algn="l">
              <a:spcBef>
                <a:spcPts val="0"/>
              </a:spcBef>
              <a:spcAft>
                <a:spcPts val="0"/>
              </a:spcAft>
              <a:buSzPts val="1300"/>
              <a:buChar char="●"/>
            </a:pPr>
            <a:r>
              <a:rPr lang="id"/>
              <a:t>Untuk memfilter hasil aggregate function, kita harus menggunakan HAVING clause</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HAVING Clause</a:t>
            </a:r>
            <a:endParaRPr/>
          </a:p>
        </p:txBody>
      </p:sp>
      <p:pic>
        <p:nvPicPr>
          <p:cNvPr id="967" name="Google Shape;967;p164"/>
          <p:cNvPicPr preferRelativeResize="0"/>
          <p:nvPr/>
        </p:nvPicPr>
        <p:blipFill>
          <a:blip r:embed="rId3">
            <a:alphaModFix/>
          </a:blip>
          <a:stretch>
            <a:fillRect/>
          </a:stretch>
        </p:blipFill>
        <p:spPr>
          <a:xfrm>
            <a:off x="152400" y="2006250"/>
            <a:ext cx="8839200" cy="232909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a:t>
            </a:r>
            <a:endParaRPr/>
          </a:p>
        </p:txBody>
      </p:sp>
      <p:sp>
        <p:nvSpPr>
          <p:cNvPr id="978" name="Google Shape;978;p1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MySQL, kita bisa menambahkan constraint untuk menjaga data di tabel tetap baik</a:t>
            </a:r>
            <a:endParaRPr/>
          </a:p>
          <a:p>
            <a:pPr indent="-311150" lvl="0" marL="457200" rtl="0" algn="l">
              <a:spcBef>
                <a:spcPts val="0"/>
              </a:spcBef>
              <a:spcAft>
                <a:spcPts val="0"/>
              </a:spcAft>
              <a:buSzPts val="1300"/>
              <a:buChar char="●"/>
            </a:pPr>
            <a:r>
              <a:rPr lang="id"/>
              <a:t>Constraint sangat bagus ditambahkan untuk menjaga terjadi validasi yang salah di program kita, sehingga data yang masuk ke database tetap akan terjaga</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Unique Constraint</a:t>
            </a:r>
            <a:endParaRPr/>
          </a:p>
        </p:txBody>
      </p:sp>
      <p:sp>
        <p:nvSpPr>
          <p:cNvPr id="984" name="Google Shape;984;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Unique constraint adalah constraint yang memastikan bahwa data kita tetap unique</a:t>
            </a:r>
            <a:endParaRPr/>
          </a:p>
          <a:p>
            <a:pPr indent="-311150" lvl="0" marL="457200" rtl="0" algn="l">
              <a:spcBef>
                <a:spcPts val="0"/>
              </a:spcBef>
              <a:spcAft>
                <a:spcPts val="0"/>
              </a:spcAft>
              <a:buSzPts val="1300"/>
              <a:buChar char="●"/>
            </a:pPr>
            <a:r>
              <a:rPr lang="id"/>
              <a:t>Jika kita mencoba memasukkan data yang duplikat, maka MySQL akan menolak data tersebut</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Unique Constraint</a:t>
            </a:r>
            <a:endParaRPr/>
          </a:p>
        </p:txBody>
      </p:sp>
      <p:pic>
        <p:nvPicPr>
          <p:cNvPr id="990" name="Google Shape;990;p168"/>
          <p:cNvPicPr preferRelativeResize="0"/>
          <p:nvPr/>
        </p:nvPicPr>
        <p:blipFill>
          <a:blip r:embed="rId3">
            <a:alphaModFix/>
          </a:blip>
          <a:stretch>
            <a:fillRect/>
          </a:stretch>
        </p:blipFill>
        <p:spPr>
          <a:xfrm>
            <a:off x="152400" y="2006250"/>
            <a:ext cx="7915096" cy="2984849"/>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Unique Constraint</a:t>
            </a:r>
            <a:endParaRPr/>
          </a:p>
        </p:txBody>
      </p:sp>
      <p:pic>
        <p:nvPicPr>
          <p:cNvPr id="996" name="Google Shape;996;p169"/>
          <p:cNvPicPr preferRelativeResize="0"/>
          <p:nvPr/>
        </p:nvPicPr>
        <p:blipFill>
          <a:blip r:embed="rId3">
            <a:alphaModFix/>
          </a:blip>
          <a:stretch>
            <a:fillRect/>
          </a:stretch>
        </p:blipFill>
        <p:spPr>
          <a:xfrm>
            <a:off x="152400" y="2006250"/>
            <a:ext cx="8839201" cy="2383972"/>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Check</a:t>
            </a:r>
            <a:r>
              <a:rPr lang="id"/>
              <a:t> Constraint</a:t>
            </a:r>
            <a:endParaRPr/>
          </a:p>
        </p:txBody>
      </p:sp>
      <p:sp>
        <p:nvSpPr>
          <p:cNvPr id="1002" name="Google Shape;1002;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Check constraint adalah constraint yang bisa kita tambahkan kondisi pengecekannya</a:t>
            </a:r>
            <a:endParaRPr/>
          </a:p>
          <a:p>
            <a:pPr indent="-311150" lvl="0" marL="457200" rtl="0" algn="l">
              <a:spcBef>
                <a:spcPts val="0"/>
              </a:spcBef>
              <a:spcAft>
                <a:spcPts val="0"/>
              </a:spcAft>
              <a:buSzPts val="1300"/>
              <a:buChar char="●"/>
            </a:pPr>
            <a:r>
              <a:rPr lang="id"/>
              <a:t>Ini cocok untuk mengecek data sebelum dimasukkan ke dalam database</a:t>
            </a:r>
            <a:endParaRPr/>
          </a:p>
          <a:p>
            <a:pPr indent="-311150" lvl="0" marL="457200" rtl="0" algn="l">
              <a:spcBef>
                <a:spcPts val="0"/>
              </a:spcBef>
              <a:spcAft>
                <a:spcPts val="0"/>
              </a:spcAft>
              <a:buSzPts val="1300"/>
              <a:buChar char="●"/>
            </a:pPr>
            <a:r>
              <a:rPr lang="id"/>
              <a:t>Misal kita ingin memastikan bahwa harga harus diatas 1000 misal</a:t>
            </a:r>
            <a:endParaRPr/>
          </a:p>
          <a:p>
            <a:pPr indent="-311150" lvl="0" marL="457200" rtl="0" algn="l">
              <a:spcBef>
                <a:spcPts val="0"/>
              </a:spcBef>
              <a:spcAft>
                <a:spcPts val="0"/>
              </a:spcAft>
              <a:buSzPts val="1300"/>
              <a:buChar char="●"/>
            </a:pPr>
            <a:r>
              <a:rPr lang="id"/>
              <a:t>Maka kita bisa menggunakan check constraint</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Check Constraint</a:t>
            </a:r>
            <a:endParaRPr/>
          </a:p>
        </p:txBody>
      </p:sp>
      <p:pic>
        <p:nvPicPr>
          <p:cNvPr id="1008" name="Google Shape;1008;p171"/>
          <p:cNvPicPr preferRelativeResize="0"/>
          <p:nvPr/>
        </p:nvPicPr>
        <p:blipFill>
          <a:blip r:embed="rId3">
            <a:alphaModFix/>
          </a:blip>
          <a:stretch>
            <a:fillRect/>
          </a:stretch>
        </p:blipFill>
        <p:spPr>
          <a:xfrm>
            <a:off x="152400" y="2006250"/>
            <a:ext cx="7604082" cy="29848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vs MariaDB</a:t>
            </a:r>
            <a:endParaRPr/>
          </a:p>
        </p:txBody>
      </p:sp>
      <p:sp>
        <p:nvSpPr>
          <p:cNvPr id="177" name="Google Shape;177;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Tahun 2008 MySQL di akuisisi oleh perusahaan Sun Microsystem</a:t>
            </a:r>
            <a:endParaRPr/>
          </a:p>
          <a:p>
            <a:pPr indent="-311150" lvl="0" marL="457200" rtl="0" algn="l">
              <a:spcBef>
                <a:spcPts val="0"/>
              </a:spcBef>
              <a:spcAft>
                <a:spcPts val="0"/>
              </a:spcAft>
              <a:buSzPts val="1300"/>
              <a:buChar char="●"/>
            </a:pPr>
            <a:r>
              <a:rPr lang="id"/>
              <a:t>Namun Tahun 2009, Sun Microsystem diakuisisi oleh perusahaan Oracle (Pemilik DBMS Oracle)</a:t>
            </a:r>
            <a:endParaRPr/>
          </a:p>
          <a:p>
            <a:pPr indent="-311150" lvl="0" marL="457200" rtl="0" algn="l">
              <a:spcBef>
                <a:spcPts val="0"/>
              </a:spcBef>
              <a:spcAft>
                <a:spcPts val="0"/>
              </a:spcAft>
              <a:buSzPts val="1300"/>
              <a:buChar char="●"/>
            </a:pPr>
            <a:r>
              <a:rPr lang="id"/>
              <a:t>Hal ini menyebabkan 2 founder MySQL keluar dari MySQL dan membuat project baru bernama MariaDB</a:t>
            </a:r>
            <a:endParaRPr/>
          </a:p>
          <a:p>
            <a:pPr indent="-311150" lvl="0" marL="457200" rtl="0" algn="l">
              <a:spcBef>
                <a:spcPts val="0"/>
              </a:spcBef>
              <a:spcAft>
                <a:spcPts val="0"/>
              </a:spcAft>
              <a:buSzPts val="1300"/>
              <a:buChar char="●"/>
            </a:pPr>
            <a:r>
              <a:rPr lang="id"/>
              <a:t>MariaDB Sebenarnya fork dari MySQL, jadi apa yang bisa dilakukan di MySQL bisa dilakukan di MariaDB</a:t>
            </a:r>
            <a:endParaRPr/>
          </a:p>
          <a:p>
            <a:pPr indent="-311150" lvl="0" marL="457200" rtl="0" algn="l">
              <a:spcBef>
                <a:spcPts val="0"/>
              </a:spcBef>
              <a:spcAft>
                <a:spcPts val="0"/>
              </a:spcAft>
              <a:buSzPts val="1300"/>
              <a:buChar char="●"/>
            </a:pPr>
            <a:r>
              <a:rPr lang="id"/>
              <a:t>Sehingga sekarang jangan terlalu bingung jika ada MySQL dan MariaDB, karena sebenarnya itu dari source code yang sama, mungkin ada perbedaan kecil, namun secara garis besar sebenarnya tetap sama</a:t>
            </a:r>
            <a:endParaRPr/>
          </a:p>
          <a:p>
            <a:pPr indent="-311150" lvl="0" marL="457200" rtl="0" algn="l">
              <a:spcBef>
                <a:spcPts val="0"/>
              </a:spcBef>
              <a:spcAft>
                <a:spcPts val="0"/>
              </a:spcAft>
              <a:buSzPts val="1300"/>
              <a:buChar char="●"/>
            </a:pPr>
            <a:r>
              <a:rPr lang="id" u="sng">
                <a:solidFill>
                  <a:schemeClr val="hlink"/>
                </a:solidFill>
                <a:hlinkClick r:id="rId3"/>
              </a:rPr>
              <a:t>https://mariadb.org/</a:t>
            </a:r>
            <a:r>
              <a:rPr lang="id"/>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Check Constraint</a:t>
            </a:r>
            <a:endParaRPr/>
          </a:p>
        </p:txBody>
      </p:sp>
      <p:pic>
        <p:nvPicPr>
          <p:cNvPr id="1014" name="Google Shape;1014;p172"/>
          <p:cNvPicPr preferRelativeResize="0"/>
          <p:nvPr/>
        </p:nvPicPr>
        <p:blipFill>
          <a:blip r:embed="rId3">
            <a:alphaModFix/>
          </a:blip>
          <a:stretch>
            <a:fillRect/>
          </a:stretch>
        </p:blipFill>
        <p:spPr>
          <a:xfrm>
            <a:off x="152400" y="2006250"/>
            <a:ext cx="8839199" cy="228212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Index</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Index</a:t>
            </a:r>
            <a:endParaRPr/>
          </a:p>
        </p:txBody>
      </p:sp>
      <p:sp>
        <p:nvSpPr>
          <p:cNvPr id="1025" name="Google Shape;1025;p1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MySQL akan menyimpan data di dalam disk seperti tabel biasanya</a:t>
            </a:r>
            <a:endParaRPr/>
          </a:p>
          <a:p>
            <a:pPr indent="-311150" lvl="0" marL="457200" rtl="0" algn="l">
              <a:spcBef>
                <a:spcPts val="0"/>
              </a:spcBef>
              <a:spcAft>
                <a:spcPts val="0"/>
              </a:spcAft>
              <a:buSzPts val="1300"/>
              <a:buChar char="●"/>
            </a:pPr>
            <a:r>
              <a:rPr lang="id"/>
              <a:t>Hal ini menyebabkan, ketika kita mencari data, maka MySQL akan melakukan pencarian dari baris pertama sampai terakhir, yang artinya semakin banyak datanya, maka akan semakin lambat proses pencarian datanya</a:t>
            </a:r>
            <a:endParaRPr/>
          </a:p>
          <a:p>
            <a:pPr indent="-311150" lvl="0" marL="457200" rtl="0" algn="l">
              <a:spcBef>
                <a:spcPts val="0"/>
              </a:spcBef>
              <a:spcAft>
                <a:spcPts val="0"/>
              </a:spcAft>
              <a:buSzPts val="1300"/>
              <a:buChar char="●"/>
            </a:pPr>
            <a:r>
              <a:rPr lang="id"/>
              <a:t>Saat kita membuat index, MySQL akan menyimpan data dalam struktur data B-Tree : </a:t>
            </a:r>
            <a:r>
              <a:rPr lang="id" u="sng">
                <a:solidFill>
                  <a:schemeClr val="hlink"/>
                </a:solidFill>
                <a:hlinkClick r:id="rId3"/>
              </a:rPr>
              <a:t>https://en.wikipedia.org/wiki/B-tree</a:t>
            </a:r>
            <a:r>
              <a:rPr lang="id"/>
              <a:t> </a:t>
            </a:r>
            <a:endParaRPr/>
          </a:p>
          <a:p>
            <a:pPr indent="-311150" lvl="0" marL="457200" rtl="0" algn="l">
              <a:spcBef>
                <a:spcPts val="0"/>
              </a:spcBef>
              <a:spcAft>
                <a:spcPts val="0"/>
              </a:spcAft>
              <a:buSzPts val="1300"/>
              <a:buChar char="●"/>
            </a:pPr>
            <a:r>
              <a:rPr lang="id"/>
              <a:t>Tidak hanya akan mempermudah kita saat melakukan pencarian, index juga akan mempermudah kita ketika melakukan pengurutan menggunakan ORDER BY</a:t>
            </a:r>
            <a:endParaRPr/>
          </a:p>
          <a:p>
            <a:pPr indent="-311150" lvl="0" marL="457200" rtl="0" algn="l">
              <a:spcBef>
                <a:spcPts val="0"/>
              </a:spcBef>
              <a:spcAft>
                <a:spcPts val="0"/>
              </a:spcAft>
              <a:buSzPts val="1300"/>
              <a:buChar char="●"/>
            </a:pPr>
            <a:r>
              <a:rPr lang="id" u="sng">
                <a:solidFill>
                  <a:schemeClr val="hlink"/>
                </a:solidFill>
                <a:hlinkClick r:id="rId4"/>
              </a:rPr>
              <a:t>https://dev.mysql.com/doc/refman/8.0/en/optimization-indexes.html</a:t>
            </a:r>
            <a:r>
              <a:rPr lang="id"/>
              <a:t>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Index</a:t>
            </a:r>
            <a:endParaRPr/>
          </a:p>
        </p:txBody>
      </p:sp>
      <p:sp>
        <p:nvSpPr>
          <p:cNvPr id="1031" name="Google Shape;1031;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membuat lebih dari satu index di table, dan setiap kita membuat index, kita bisa membuat index untuk beberapa kolom sekaligus</a:t>
            </a:r>
            <a:endParaRPr/>
          </a:p>
          <a:p>
            <a:pPr indent="-311150" lvl="0" marL="457200" rtl="0" algn="l">
              <a:spcBef>
                <a:spcPts val="0"/>
              </a:spcBef>
              <a:spcAft>
                <a:spcPts val="0"/>
              </a:spcAft>
              <a:buSzPts val="1300"/>
              <a:buChar char="●"/>
            </a:pPr>
            <a:r>
              <a:rPr lang="id"/>
              <a:t>Misal kita membuat index</a:t>
            </a:r>
            <a:endParaRPr/>
          </a:p>
          <a:p>
            <a:pPr indent="-311150" lvl="0" marL="457200" rtl="0" algn="l">
              <a:spcBef>
                <a:spcPts val="0"/>
              </a:spcBef>
              <a:spcAft>
                <a:spcPts val="0"/>
              </a:spcAft>
              <a:buSzPts val="1300"/>
              <a:buChar char="●"/>
            </a:pPr>
            <a:r>
              <a:rPr lang="id"/>
              <a:t>(col1, col2, col3)</a:t>
            </a:r>
            <a:endParaRPr/>
          </a:p>
          <a:p>
            <a:pPr indent="-311150" lvl="0" marL="457200" rtl="0" algn="l">
              <a:spcBef>
                <a:spcPts val="0"/>
              </a:spcBef>
              <a:spcAft>
                <a:spcPts val="0"/>
              </a:spcAft>
              <a:buSzPts val="1300"/>
              <a:buChar char="●"/>
            </a:pPr>
            <a:r>
              <a:rPr lang="id"/>
              <a:t>Artinya kita punya kemampuan untuk mencari lebih menggunakan index untuk kombinasi query di (col1), (col1, col2) dan (col1, col2, col3)</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Efek Samping Membuat Index</a:t>
            </a:r>
            <a:endParaRPr/>
          </a:p>
        </p:txBody>
      </p:sp>
      <p:sp>
        <p:nvSpPr>
          <p:cNvPr id="1037" name="Google Shape;1037;p1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Index mungkin akan mempercepat untuk proses pencarian dan query data</a:t>
            </a:r>
            <a:endParaRPr/>
          </a:p>
          <a:p>
            <a:pPr indent="-311150" lvl="0" marL="457200" rtl="0" algn="l">
              <a:spcBef>
                <a:spcPts val="0"/>
              </a:spcBef>
              <a:spcAft>
                <a:spcPts val="0"/>
              </a:spcAft>
              <a:buSzPts val="1300"/>
              <a:buChar char="●"/>
            </a:pPr>
            <a:r>
              <a:rPr lang="id"/>
              <a:t>Namun, saat kita membuat index, artinya MySQL akan melakukan proses update data di index tiap kali kita menambah, mengubah atau menghapus data di table</a:t>
            </a:r>
            <a:endParaRPr/>
          </a:p>
          <a:p>
            <a:pPr indent="-311150" lvl="0" marL="457200" rtl="0" algn="l">
              <a:spcBef>
                <a:spcPts val="0"/>
              </a:spcBef>
              <a:spcAft>
                <a:spcPts val="0"/>
              </a:spcAft>
              <a:buSzPts val="1300"/>
              <a:buChar char="●"/>
            </a:pPr>
            <a:r>
              <a:rPr lang="id"/>
              <a:t>Artinya Index membuat proses pencarian dan query lebih cepat, tapi memperlambat proses manipulasi data</a:t>
            </a:r>
            <a:endParaRPr/>
          </a:p>
          <a:p>
            <a:pPr indent="-311150" lvl="0" marL="457200" rtl="0" algn="l">
              <a:spcBef>
                <a:spcPts val="0"/>
              </a:spcBef>
              <a:spcAft>
                <a:spcPts val="0"/>
              </a:spcAft>
              <a:buSzPts val="1300"/>
              <a:buChar char="●"/>
            </a:pPr>
            <a:r>
              <a:rPr lang="id"/>
              <a:t>Oleh karena itu, kita harus bijak saat membuat index</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Tidak Perlu Index</a:t>
            </a:r>
            <a:endParaRPr/>
          </a:p>
        </p:txBody>
      </p:sp>
      <p:sp>
        <p:nvSpPr>
          <p:cNvPr id="1043" name="Google Shape;1043;p1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PRIMARY KEY dan UNIQUE constraint, kita tidak perlu menambahkan lagi index</a:t>
            </a:r>
            <a:endParaRPr/>
          </a:p>
          <a:p>
            <a:pPr indent="-311150" lvl="0" marL="457200" rtl="0" algn="l">
              <a:spcBef>
                <a:spcPts val="0"/>
              </a:spcBef>
              <a:spcAft>
                <a:spcPts val="0"/>
              </a:spcAft>
              <a:buSzPts val="1300"/>
              <a:buChar char="●"/>
            </a:pPr>
            <a:r>
              <a:rPr lang="id"/>
              <a:t>Hal ini dikarenakan MySQL secara otomatis akan menambahkan index pada kolom PRIMARY KEY dan UNIQUE constraint</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Index</a:t>
            </a:r>
            <a:endParaRPr/>
          </a:p>
        </p:txBody>
      </p:sp>
      <p:pic>
        <p:nvPicPr>
          <p:cNvPr id="1049" name="Google Shape;1049;p178"/>
          <p:cNvPicPr preferRelativeResize="0"/>
          <p:nvPr/>
        </p:nvPicPr>
        <p:blipFill>
          <a:blip r:embed="rId3">
            <a:alphaModFix/>
          </a:blip>
          <a:stretch>
            <a:fillRect/>
          </a:stretch>
        </p:blipFill>
        <p:spPr>
          <a:xfrm>
            <a:off x="152400" y="2006250"/>
            <a:ext cx="7743165" cy="298485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Index</a:t>
            </a:r>
            <a:endParaRPr/>
          </a:p>
        </p:txBody>
      </p:sp>
      <p:pic>
        <p:nvPicPr>
          <p:cNvPr id="1055" name="Google Shape;1055;p179"/>
          <p:cNvPicPr preferRelativeResize="0"/>
          <p:nvPr/>
        </p:nvPicPr>
        <p:blipFill>
          <a:blip r:embed="rId3">
            <a:alphaModFix/>
          </a:blip>
          <a:stretch>
            <a:fillRect/>
          </a:stretch>
        </p:blipFill>
        <p:spPr>
          <a:xfrm>
            <a:off x="152400" y="2006250"/>
            <a:ext cx="8839200" cy="2710013"/>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Full-Text Search</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dengan LIKE operator</a:t>
            </a:r>
            <a:endParaRPr/>
          </a:p>
        </p:txBody>
      </p:sp>
      <p:sp>
        <p:nvSpPr>
          <p:cNvPr id="1066" name="Google Shape;1066;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mencari sebuah kata dalam tabel, dan biasanya kita akan menggunakan LIKE operator</a:t>
            </a:r>
            <a:endParaRPr/>
          </a:p>
          <a:p>
            <a:pPr indent="-311150" lvl="0" marL="457200" rtl="0" algn="l">
              <a:spcBef>
                <a:spcPts val="0"/>
              </a:spcBef>
              <a:spcAft>
                <a:spcPts val="0"/>
              </a:spcAft>
              <a:buSzPts val="1300"/>
              <a:buChar char="●"/>
            </a:pPr>
            <a:r>
              <a:rPr lang="id"/>
              <a:t>Operasi yang dilakukan LIKE operator adalah dengan cara mencari seluruh data di tabel dari baris pertama sampai terakhir, hal ini membuat operasi LIKE sangat lambat</a:t>
            </a:r>
            <a:endParaRPr/>
          </a:p>
          <a:p>
            <a:pPr indent="-311150" lvl="0" marL="457200" rtl="0" algn="l">
              <a:spcBef>
                <a:spcPts val="0"/>
              </a:spcBef>
              <a:spcAft>
                <a:spcPts val="0"/>
              </a:spcAft>
              <a:buSzPts val="1300"/>
              <a:buChar char="●"/>
            </a:pPr>
            <a:r>
              <a:rPr lang="id"/>
              <a:t>Menambah index di tabel juga tidak akan membantu, karen LIKE operator tidak menggunakan index</a:t>
            </a:r>
            <a:endParaRPr/>
          </a:p>
          <a:p>
            <a:pPr indent="-311150" lvl="0" marL="457200" rtl="0" algn="l">
              <a:spcBef>
                <a:spcPts val="0"/>
              </a:spcBef>
              <a:spcAft>
                <a:spcPts val="0"/>
              </a:spcAft>
              <a:buSzPts val="1300"/>
              <a:buChar char="●"/>
            </a:pPr>
            <a:r>
              <a:rPr lang="id"/>
              <a:t>MySQL menyediakan fitur Full Text Search jika ada kasus kita ingin melakukan hal ini</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MySQL Server</a:t>
            </a:r>
            <a:endParaRPr/>
          </a:p>
        </p:txBody>
      </p:sp>
      <p:pic>
        <p:nvPicPr>
          <p:cNvPr id="183" name="Google Shape;183;p29"/>
          <p:cNvPicPr preferRelativeResize="0"/>
          <p:nvPr/>
        </p:nvPicPr>
        <p:blipFill>
          <a:blip r:embed="rId3">
            <a:alphaModFix/>
          </a:blip>
          <a:stretch>
            <a:fillRect/>
          </a:stretch>
        </p:blipFill>
        <p:spPr>
          <a:xfrm>
            <a:off x="152400" y="2006250"/>
            <a:ext cx="8839200" cy="2595444"/>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Full-Text Search</a:t>
            </a:r>
            <a:endParaRPr/>
          </a:p>
        </p:txBody>
      </p:sp>
      <p:sp>
        <p:nvSpPr>
          <p:cNvPr id="1072" name="Google Shape;1072;p1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Full-Text Search memungkinkan kita bisa mencari sebagian kata di kolom dengan tipe data String</a:t>
            </a:r>
            <a:endParaRPr/>
          </a:p>
          <a:p>
            <a:pPr indent="-311150" lvl="0" marL="457200" rtl="0" algn="l">
              <a:spcBef>
                <a:spcPts val="0"/>
              </a:spcBef>
              <a:spcAft>
                <a:spcPts val="0"/>
              </a:spcAft>
              <a:buSzPts val="1300"/>
              <a:buChar char="●"/>
            </a:pPr>
            <a:r>
              <a:rPr lang="id"/>
              <a:t>Ini sangat cocok ketika pada kasus kita memang membutuhkan pencarian yang tidak hanya sekedar operasi = (equals, sama dengan)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https://dev.mysql.com/doc/refman/8.0/en/fulltext-search.html</a:t>
            </a:r>
            <a:r>
              <a:rPr lang="id"/>
              <a:t>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Full-Text Search</a:t>
            </a:r>
            <a:endParaRPr/>
          </a:p>
        </p:txBody>
      </p:sp>
      <p:pic>
        <p:nvPicPr>
          <p:cNvPr id="1078" name="Google Shape;1078;p183"/>
          <p:cNvPicPr preferRelativeResize="0"/>
          <p:nvPr/>
        </p:nvPicPr>
        <p:blipFill>
          <a:blip r:embed="rId3">
            <a:alphaModFix/>
          </a:blip>
          <a:stretch>
            <a:fillRect/>
          </a:stretch>
        </p:blipFill>
        <p:spPr>
          <a:xfrm>
            <a:off x="152400" y="2006250"/>
            <a:ext cx="7842084" cy="2984849"/>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Full-Text Search</a:t>
            </a:r>
            <a:endParaRPr/>
          </a:p>
        </p:txBody>
      </p:sp>
      <p:pic>
        <p:nvPicPr>
          <p:cNvPr id="1084" name="Google Shape;1084;p184"/>
          <p:cNvPicPr preferRelativeResize="0"/>
          <p:nvPr/>
        </p:nvPicPr>
        <p:blipFill>
          <a:blip r:embed="rId3">
            <a:alphaModFix/>
          </a:blip>
          <a:stretch>
            <a:fillRect/>
          </a:stretch>
        </p:blipFill>
        <p:spPr>
          <a:xfrm>
            <a:off x="152400" y="2006250"/>
            <a:ext cx="8839201" cy="2424164"/>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Mode Full-Text Search</a:t>
            </a:r>
            <a:endParaRPr/>
          </a:p>
        </p:txBody>
      </p:sp>
      <p:sp>
        <p:nvSpPr>
          <p:cNvPr id="1090" name="Google Shape;1090;p185"/>
          <p:cNvSpPr txBox="1"/>
          <p:nvPr>
            <p:ph idx="1" type="body"/>
          </p:nvPr>
        </p:nvSpPr>
        <p:spPr>
          <a:xfrm>
            <a:off x="729450" y="19371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menyediakan beberapa mode untuk melakukan pencarian di Full-Text Search, kita bisa memilihnya sesuai kebutuhan kita</a:t>
            </a:r>
            <a:endParaRPr/>
          </a:p>
          <a:p>
            <a:pPr indent="-311150" lvl="0" marL="457200" rtl="0" algn="l">
              <a:spcBef>
                <a:spcPts val="1600"/>
              </a:spcBef>
              <a:spcAft>
                <a:spcPts val="0"/>
              </a:spcAft>
              <a:buSzPts val="1300"/>
              <a:buChar char="●"/>
            </a:pPr>
            <a:r>
              <a:rPr lang="id"/>
              <a:t>Natural Language, yaitu mencari seperti bahasa natural (per kata) : </a:t>
            </a:r>
            <a:r>
              <a:rPr lang="id" u="sng">
                <a:solidFill>
                  <a:schemeClr val="hlink"/>
                </a:solidFill>
                <a:hlinkClick r:id="rId3"/>
              </a:rPr>
              <a:t>https://dev.mysql.com/doc/refman/8.0/en/fulltext-natural-language.html</a:t>
            </a:r>
            <a:r>
              <a:rPr lang="id"/>
              <a:t> </a:t>
            </a:r>
            <a:endParaRPr/>
          </a:p>
          <a:p>
            <a:pPr indent="-311150" lvl="0" marL="457200" rtl="0" algn="l">
              <a:spcBef>
                <a:spcPts val="0"/>
              </a:spcBef>
              <a:spcAft>
                <a:spcPts val="0"/>
              </a:spcAft>
              <a:buSzPts val="1300"/>
              <a:buChar char="●"/>
            </a:pPr>
            <a:r>
              <a:rPr lang="id"/>
              <a:t>Boolean, yaitu mencari dengan kemampuan mengandung kata (+) atau tidak mengandung kata (-) dan lain-lain : </a:t>
            </a:r>
            <a:r>
              <a:rPr lang="id" u="sng">
                <a:solidFill>
                  <a:schemeClr val="hlink"/>
                </a:solidFill>
                <a:hlinkClick r:id="rId4"/>
              </a:rPr>
              <a:t>https://dev.mysql.com/doc/refman/8.0/en/fulltext-boolean.html</a:t>
            </a:r>
            <a:r>
              <a:rPr lang="id"/>
              <a:t> </a:t>
            </a:r>
            <a:endParaRPr/>
          </a:p>
          <a:p>
            <a:pPr indent="-311150" lvl="0" marL="457200" rtl="0" algn="l">
              <a:spcBef>
                <a:spcPts val="0"/>
              </a:spcBef>
              <a:spcAft>
                <a:spcPts val="0"/>
              </a:spcAft>
              <a:buSzPts val="1300"/>
              <a:buChar char="●"/>
            </a:pPr>
            <a:r>
              <a:rPr lang="id"/>
              <a:t>Query Expansion, yaitu mencari seperti natural language, namun melakukan dua kali pencarian, pencarian pertama menggunakan natural language, pencarian kedua melakukan pencarian dari kedekatan hasil pertama, misal kita mencari kata “bakso”, lalu ternyata di dalam “bakso” ada kata “mie”, maka kemungkinan query kedua akan mencari kata “mie” juga : </a:t>
            </a:r>
            <a:r>
              <a:rPr lang="id" u="sng">
                <a:solidFill>
                  <a:schemeClr val="hlink"/>
                </a:solidFill>
                <a:hlinkClick r:id="rId5"/>
              </a:rPr>
              <a:t>https://dev.mysql.com/doc/refman/8.0/en/fulltext-query-expansion.html</a:t>
            </a:r>
            <a:r>
              <a:rPr lang="id"/>
              <a:t>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dengan Natural Language Mode</a:t>
            </a:r>
            <a:endParaRPr/>
          </a:p>
        </p:txBody>
      </p:sp>
      <p:pic>
        <p:nvPicPr>
          <p:cNvPr id="1096" name="Google Shape;1096;p186"/>
          <p:cNvPicPr preferRelativeResize="0"/>
          <p:nvPr/>
        </p:nvPicPr>
        <p:blipFill>
          <a:blip r:embed="rId3">
            <a:alphaModFix/>
          </a:blip>
          <a:stretch>
            <a:fillRect/>
          </a:stretch>
        </p:blipFill>
        <p:spPr>
          <a:xfrm>
            <a:off x="152400" y="2006250"/>
            <a:ext cx="8839200" cy="2066306"/>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dengan Boolean Mode</a:t>
            </a:r>
            <a:endParaRPr/>
          </a:p>
        </p:txBody>
      </p:sp>
      <p:pic>
        <p:nvPicPr>
          <p:cNvPr id="1102" name="Google Shape;1102;p187"/>
          <p:cNvPicPr preferRelativeResize="0"/>
          <p:nvPr/>
        </p:nvPicPr>
        <p:blipFill>
          <a:blip r:embed="rId3">
            <a:alphaModFix/>
          </a:blip>
          <a:stretch>
            <a:fillRect/>
          </a:stretch>
        </p:blipFill>
        <p:spPr>
          <a:xfrm>
            <a:off x="152400" y="2006250"/>
            <a:ext cx="8839198" cy="176784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dengan Query Expansion Mode</a:t>
            </a:r>
            <a:endParaRPr/>
          </a:p>
        </p:txBody>
      </p:sp>
      <p:pic>
        <p:nvPicPr>
          <p:cNvPr id="1108" name="Google Shape;1108;p188"/>
          <p:cNvPicPr preferRelativeResize="0"/>
          <p:nvPr/>
        </p:nvPicPr>
        <p:blipFill>
          <a:blip r:embed="rId3">
            <a:alphaModFix/>
          </a:blip>
          <a:stretch>
            <a:fillRect/>
          </a:stretch>
        </p:blipFill>
        <p:spPr>
          <a:xfrm>
            <a:off x="152400" y="2006250"/>
            <a:ext cx="8839199" cy="1786159"/>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8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 Relationship</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 Relationship</a:t>
            </a:r>
            <a:endParaRPr/>
          </a:p>
        </p:txBody>
      </p:sp>
      <p:sp>
        <p:nvSpPr>
          <p:cNvPr id="1119" name="Google Shape;1119;p1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Relational DBMS, salah satu fitur andalan nya adalah table relationship. Yaitu relasi antar tabel</a:t>
            </a:r>
            <a:endParaRPr/>
          </a:p>
          <a:p>
            <a:pPr indent="-311150" lvl="0" marL="457200" rtl="0" algn="l">
              <a:spcBef>
                <a:spcPts val="0"/>
              </a:spcBef>
              <a:spcAft>
                <a:spcPts val="0"/>
              </a:spcAft>
              <a:buSzPts val="1300"/>
              <a:buChar char="●"/>
            </a:pPr>
            <a:r>
              <a:rPr lang="id"/>
              <a:t>Kita bisa melakukan relasi dari satu tabel ke tabel lain.</a:t>
            </a:r>
            <a:endParaRPr/>
          </a:p>
          <a:p>
            <a:pPr indent="-311150" lvl="0" marL="457200" rtl="0" algn="l">
              <a:spcBef>
                <a:spcPts val="0"/>
              </a:spcBef>
              <a:spcAft>
                <a:spcPts val="0"/>
              </a:spcAft>
              <a:buSzPts val="1300"/>
              <a:buChar char="●"/>
            </a:pPr>
            <a:r>
              <a:rPr lang="id"/>
              <a:t>Dalam kehidupan nyata pun pasti kita akan sering membuat relasi antar tabel</a:t>
            </a:r>
            <a:endParaRPr/>
          </a:p>
          <a:p>
            <a:pPr indent="-311150" lvl="0" marL="457200" rtl="0" algn="l">
              <a:spcBef>
                <a:spcPts val="0"/>
              </a:spcBef>
              <a:spcAft>
                <a:spcPts val="0"/>
              </a:spcAft>
              <a:buSzPts val="1300"/>
              <a:buChar char="●"/>
            </a:pPr>
            <a:r>
              <a:rPr lang="id"/>
              <a:t>Misal, saat kita membuat aplikasi penjualan, di laporan penjualan pasti ada data barang. Jika di tabel artinya tabel penjualan akan berelasi dengan tabel barang</a:t>
            </a:r>
            <a:endParaRPr/>
          </a:p>
          <a:p>
            <a:pPr indent="-311150" lvl="0" marL="457200" rtl="0" algn="l">
              <a:spcBef>
                <a:spcPts val="0"/>
              </a:spcBef>
              <a:spcAft>
                <a:spcPts val="0"/>
              </a:spcAft>
              <a:buSzPts val="1300"/>
              <a:buChar char="●"/>
            </a:pPr>
            <a:r>
              <a:rPr lang="id"/>
              <a:t>Misal dalam aplikasi kampus, tabel mahasiswa akan berelasi dengan tabel mata kuliah, dan tabel dosen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Foreign Key</a:t>
            </a:r>
            <a:endParaRPr/>
          </a:p>
        </p:txBody>
      </p:sp>
      <p:sp>
        <p:nvSpPr>
          <p:cNvPr id="1125" name="Google Shape;1125;p1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relasi tabel, biasanya kita akan membuat sebuah kolom sebagai referensi ke tabel lainnya</a:t>
            </a:r>
            <a:endParaRPr/>
          </a:p>
          <a:p>
            <a:pPr indent="-311150" lvl="0" marL="457200" rtl="0" algn="l">
              <a:spcBef>
                <a:spcPts val="0"/>
              </a:spcBef>
              <a:spcAft>
                <a:spcPts val="0"/>
              </a:spcAft>
              <a:buSzPts val="1300"/>
              <a:buChar char="●"/>
            </a:pPr>
            <a:r>
              <a:rPr lang="id"/>
              <a:t>Misal saat kita membuat tabel penjualan, di dalam tabel penjualan, kita akan menambahkan kolom id_produk sebagai referensi ke tabel produk, yang berisi primary key di tabel produk</a:t>
            </a:r>
            <a:endParaRPr/>
          </a:p>
          <a:p>
            <a:pPr indent="-311150" lvl="0" marL="457200" rtl="0" algn="l">
              <a:spcBef>
                <a:spcPts val="0"/>
              </a:spcBef>
              <a:spcAft>
                <a:spcPts val="0"/>
              </a:spcAft>
              <a:buSzPts val="1300"/>
              <a:buChar char="●"/>
            </a:pPr>
            <a:r>
              <a:rPr lang="id"/>
              <a:t>Kolom referensi ini di MySQL dinamakan Foreign Key</a:t>
            </a:r>
            <a:endParaRPr/>
          </a:p>
          <a:p>
            <a:pPr indent="-311150" lvl="0" marL="457200" rtl="0" algn="l">
              <a:spcBef>
                <a:spcPts val="0"/>
              </a:spcBef>
              <a:spcAft>
                <a:spcPts val="0"/>
              </a:spcAft>
              <a:buSzPts val="1300"/>
              <a:buChar char="●"/>
            </a:pPr>
            <a:r>
              <a:rPr lang="id"/>
              <a:t>Kita bisa menambah satu satu lebih foreign key ke dalam sebuah tabel</a:t>
            </a:r>
            <a:endParaRPr/>
          </a:p>
          <a:p>
            <a:pPr indent="-311150" lvl="0" marL="457200" rtl="0" algn="l">
              <a:spcBef>
                <a:spcPts val="0"/>
              </a:spcBef>
              <a:spcAft>
                <a:spcPts val="0"/>
              </a:spcAft>
              <a:buSzPts val="1300"/>
              <a:buChar char="●"/>
            </a:pPr>
            <a:r>
              <a:rPr lang="id"/>
              <a:t>Membuat foreign key sama seperti membuat kolom biasanya, hanya saja kita perlu memberi tahu MySQL bahwa itu adalah foreign key ke tabel lain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MySQL</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Foreign Key</a:t>
            </a:r>
            <a:endParaRPr/>
          </a:p>
        </p:txBody>
      </p:sp>
      <p:pic>
        <p:nvPicPr>
          <p:cNvPr id="1131" name="Google Shape;1131;p192"/>
          <p:cNvPicPr preferRelativeResize="0"/>
          <p:nvPr/>
        </p:nvPicPr>
        <p:blipFill>
          <a:blip r:embed="rId3">
            <a:alphaModFix/>
          </a:blip>
          <a:stretch>
            <a:fillRect/>
          </a:stretch>
        </p:blipFill>
        <p:spPr>
          <a:xfrm>
            <a:off x="152400" y="2006250"/>
            <a:ext cx="7898222" cy="298485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Foreign Key</a:t>
            </a:r>
            <a:endParaRPr/>
          </a:p>
        </p:txBody>
      </p:sp>
      <p:pic>
        <p:nvPicPr>
          <p:cNvPr id="1137" name="Google Shape;1137;p193"/>
          <p:cNvPicPr preferRelativeResize="0"/>
          <p:nvPr/>
        </p:nvPicPr>
        <p:blipFill>
          <a:blip r:embed="rId3">
            <a:alphaModFix/>
          </a:blip>
          <a:stretch>
            <a:fillRect/>
          </a:stretch>
        </p:blipFill>
        <p:spPr>
          <a:xfrm>
            <a:off x="152400" y="2006250"/>
            <a:ext cx="8839198" cy="2748627"/>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Keuntungan Menggunakan Foreign Key</a:t>
            </a:r>
            <a:endParaRPr/>
          </a:p>
        </p:txBody>
      </p:sp>
      <p:sp>
        <p:nvSpPr>
          <p:cNvPr id="1143" name="Google Shape;1143;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Foreign key memastikan bahwa data yang kita masukkan ke kolom tersebut harus tersedia di tabel reference nya</a:t>
            </a:r>
            <a:endParaRPr/>
          </a:p>
          <a:p>
            <a:pPr indent="-311150" lvl="0" marL="457200" rtl="0" algn="l">
              <a:spcBef>
                <a:spcPts val="0"/>
              </a:spcBef>
              <a:spcAft>
                <a:spcPts val="0"/>
              </a:spcAft>
              <a:buSzPts val="1300"/>
              <a:buChar char="●"/>
            </a:pPr>
            <a:r>
              <a:rPr lang="id"/>
              <a:t>Selain itu saat kita menghapus data di tabel reference, MySQL akan mengecek apakah id nya digunakan di foreign key di tabel lain, jika digunakan, maka secara otomatis MySQL akan menolak proses delete data di tabel reference tersebut</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Ketika Menghapus Data Berelasi</a:t>
            </a:r>
            <a:endParaRPr/>
          </a:p>
        </p:txBody>
      </p:sp>
      <p:sp>
        <p:nvSpPr>
          <p:cNvPr id="1149" name="Google Shape;1149;p1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yang sebelumnya dibahas, ketika kita menghapus data yang berelasi, maka secara otomatis MySQL akan menolak operasi delete tersebut</a:t>
            </a:r>
            <a:endParaRPr/>
          </a:p>
          <a:p>
            <a:pPr indent="-311150" lvl="0" marL="457200" rtl="0" algn="l">
              <a:spcBef>
                <a:spcPts val="0"/>
              </a:spcBef>
              <a:spcAft>
                <a:spcPts val="0"/>
              </a:spcAft>
              <a:buSzPts val="1300"/>
              <a:buChar char="●"/>
            </a:pPr>
            <a:r>
              <a:rPr lang="id"/>
              <a:t>Kita bisa mengubah fitur ini jika kita mau, ada banyak hal yang bisa dilakukan ketika data berelasi dihapus, defaultnya memang akan ditolak (RESTRICT)</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Behavior Foreign Key</a:t>
            </a:r>
            <a:endParaRPr/>
          </a:p>
        </p:txBody>
      </p:sp>
      <p:graphicFrame>
        <p:nvGraphicFramePr>
          <p:cNvPr id="1155" name="Google Shape;1155;p196"/>
          <p:cNvGraphicFramePr/>
          <p:nvPr/>
        </p:nvGraphicFramePr>
        <p:xfrm>
          <a:off x="952500" y="2000250"/>
          <a:ext cx="3000000" cy="3000000"/>
        </p:xfrm>
        <a:graphic>
          <a:graphicData uri="http://schemas.openxmlformats.org/drawingml/2006/table">
            <a:tbl>
              <a:tblPr>
                <a:noFill/>
                <a:tableStyleId>{7B531C9E-9BAB-4558-8144-AAF48A2CEBDE}</a:tableStyleId>
              </a:tblPr>
              <a:tblGrid>
                <a:gridCol w="2413000"/>
                <a:gridCol w="2413000"/>
                <a:gridCol w="2413000"/>
              </a:tblGrid>
              <a:tr h="381000">
                <a:tc>
                  <a:txBody>
                    <a:bodyPr/>
                    <a:lstStyle/>
                    <a:p>
                      <a:pPr indent="0" lvl="0" marL="0" rtl="0" algn="l">
                        <a:spcBef>
                          <a:spcPts val="0"/>
                        </a:spcBef>
                        <a:spcAft>
                          <a:spcPts val="0"/>
                        </a:spcAft>
                        <a:buNone/>
                      </a:pPr>
                      <a:r>
                        <a:rPr lang="id"/>
                        <a:t>Behavior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ON DELETE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ON UPDATE</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RESTRICT</a:t>
                      </a:r>
                      <a:endParaRPr/>
                    </a:p>
                  </a:txBody>
                  <a:tcPr marT="91425" marB="91425" marR="91425" marL="91425"/>
                </a:tc>
                <a:tc>
                  <a:txBody>
                    <a:bodyPr/>
                    <a:lstStyle/>
                    <a:p>
                      <a:pPr indent="0" lvl="0" marL="0" rtl="0" algn="l">
                        <a:spcBef>
                          <a:spcPts val="0"/>
                        </a:spcBef>
                        <a:spcAft>
                          <a:spcPts val="0"/>
                        </a:spcAft>
                        <a:buNone/>
                      </a:pPr>
                      <a:r>
                        <a:rPr lang="id"/>
                        <a:t>Ditolak</a:t>
                      </a:r>
                      <a:endParaRPr/>
                    </a:p>
                  </a:txBody>
                  <a:tcPr marT="91425" marB="91425" marR="91425" marL="91425"/>
                </a:tc>
                <a:tc>
                  <a:txBody>
                    <a:bodyPr/>
                    <a:lstStyle/>
                    <a:p>
                      <a:pPr indent="0" lvl="0" marL="0" rtl="0" algn="l">
                        <a:spcBef>
                          <a:spcPts val="0"/>
                        </a:spcBef>
                        <a:spcAft>
                          <a:spcPts val="0"/>
                        </a:spcAft>
                        <a:buNone/>
                      </a:pPr>
                      <a:r>
                        <a:rPr lang="id"/>
                        <a:t>Ditolak</a:t>
                      </a:r>
                      <a:endParaRPr/>
                    </a:p>
                  </a:txBody>
                  <a:tcPr marT="91425" marB="91425" marR="91425" marL="91425"/>
                </a:tc>
              </a:tr>
              <a:tr h="381000">
                <a:tc>
                  <a:txBody>
                    <a:bodyPr/>
                    <a:lstStyle/>
                    <a:p>
                      <a:pPr indent="0" lvl="0" marL="0" rtl="0" algn="l">
                        <a:spcBef>
                          <a:spcPts val="0"/>
                        </a:spcBef>
                        <a:spcAft>
                          <a:spcPts val="0"/>
                        </a:spcAft>
                        <a:buNone/>
                      </a:pPr>
                      <a:r>
                        <a:rPr lang="id"/>
                        <a:t>CASCADE</a:t>
                      </a:r>
                      <a:endParaRPr/>
                    </a:p>
                  </a:txBody>
                  <a:tcPr marT="91425" marB="91425" marR="91425" marL="91425"/>
                </a:tc>
                <a:tc>
                  <a:txBody>
                    <a:bodyPr/>
                    <a:lstStyle/>
                    <a:p>
                      <a:pPr indent="0" lvl="0" marL="0" rtl="0" algn="l">
                        <a:spcBef>
                          <a:spcPts val="0"/>
                        </a:spcBef>
                        <a:spcAft>
                          <a:spcPts val="0"/>
                        </a:spcAft>
                        <a:buNone/>
                      </a:pPr>
                      <a:r>
                        <a:rPr lang="id"/>
                        <a:t>Data akan dihapus</a:t>
                      </a:r>
                      <a:endParaRPr/>
                    </a:p>
                  </a:txBody>
                  <a:tcPr marT="91425" marB="91425" marR="91425" marL="91425"/>
                </a:tc>
                <a:tc>
                  <a:txBody>
                    <a:bodyPr/>
                    <a:lstStyle/>
                    <a:p>
                      <a:pPr indent="0" lvl="0" marL="0" rtl="0" algn="l">
                        <a:spcBef>
                          <a:spcPts val="0"/>
                        </a:spcBef>
                        <a:spcAft>
                          <a:spcPts val="0"/>
                        </a:spcAft>
                        <a:buNone/>
                      </a:pPr>
                      <a:r>
                        <a:rPr lang="id"/>
                        <a:t>Data akan ikut diubah</a:t>
                      </a:r>
                      <a:endParaRPr/>
                    </a:p>
                  </a:txBody>
                  <a:tcPr marT="91425" marB="91425" marR="91425" marL="91425"/>
                </a:tc>
              </a:tr>
              <a:tr h="381000">
                <a:tc>
                  <a:txBody>
                    <a:bodyPr/>
                    <a:lstStyle/>
                    <a:p>
                      <a:pPr indent="0" lvl="0" marL="0" rtl="0" algn="l">
                        <a:spcBef>
                          <a:spcPts val="0"/>
                        </a:spcBef>
                        <a:spcAft>
                          <a:spcPts val="0"/>
                        </a:spcAft>
                        <a:buNone/>
                      </a:pPr>
                      <a:r>
                        <a:rPr lang="id"/>
                        <a:t>NO ACTION</a:t>
                      </a:r>
                      <a:endParaRPr/>
                    </a:p>
                  </a:txBody>
                  <a:tcPr marT="91425" marB="91425" marR="91425" marL="91425"/>
                </a:tc>
                <a:tc>
                  <a:txBody>
                    <a:bodyPr/>
                    <a:lstStyle/>
                    <a:p>
                      <a:pPr indent="0" lvl="0" marL="0" rtl="0" algn="l">
                        <a:spcBef>
                          <a:spcPts val="0"/>
                        </a:spcBef>
                        <a:spcAft>
                          <a:spcPts val="0"/>
                        </a:spcAft>
                        <a:buNone/>
                      </a:pPr>
                      <a:r>
                        <a:rPr lang="id"/>
                        <a:t>Data dibiarkan</a:t>
                      </a:r>
                      <a:endParaRPr/>
                    </a:p>
                  </a:txBody>
                  <a:tcPr marT="91425" marB="91425" marR="91425" marL="91425"/>
                </a:tc>
                <a:tc>
                  <a:txBody>
                    <a:bodyPr/>
                    <a:lstStyle/>
                    <a:p>
                      <a:pPr indent="0" lvl="0" marL="0" rtl="0" algn="l">
                        <a:spcBef>
                          <a:spcPts val="0"/>
                        </a:spcBef>
                        <a:spcAft>
                          <a:spcPts val="0"/>
                        </a:spcAft>
                        <a:buNone/>
                      </a:pPr>
                      <a:r>
                        <a:rPr lang="id"/>
                        <a:t>Data dibiarkan</a:t>
                      </a:r>
                      <a:endParaRPr/>
                    </a:p>
                  </a:txBody>
                  <a:tcPr marT="91425" marB="91425" marR="91425" marL="91425"/>
                </a:tc>
              </a:tr>
              <a:tr h="381000">
                <a:tc>
                  <a:txBody>
                    <a:bodyPr/>
                    <a:lstStyle/>
                    <a:p>
                      <a:pPr indent="0" lvl="0" marL="0" rtl="0" algn="l">
                        <a:spcBef>
                          <a:spcPts val="0"/>
                        </a:spcBef>
                        <a:spcAft>
                          <a:spcPts val="0"/>
                        </a:spcAft>
                        <a:buNone/>
                      </a:pPr>
                      <a:r>
                        <a:rPr lang="id"/>
                        <a:t>SET NULL</a:t>
                      </a:r>
                      <a:endParaRPr/>
                    </a:p>
                  </a:txBody>
                  <a:tcPr marT="91425" marB="91425" marR="91425" marL="91425"/>
                </a:tc>
                <a:tc>
                  <a:txBody>
                    <a:bodyPr/>
                    <a:lstStyle/>
                    <a:p>
                      <a:pPr indent="0" lvl="0" marL="0" rtl="0" algn="l">
                        <a:spcBef>
                          <a:spcPts val="0"/>
                        </a:spcBef>
                        <a:spcAft>
                          <a:spcPts val="0"/>
                        </a:spcAft>
                        <a:buNone/>
                      </a:pPr>
                      <a:r>
                        <a:rPr lang="id"/>
                        <a:t>Diubah jadi NULL</a:t>
                      </a:r>
                      <a:endParaRPr/>
                    </a:p>
                  </a:txBody>
                  <a:tcPr marT="91425" marB="91425" marR="91425" marL="91425"/>
                </a:tc>
                <a:tc>
                  <a:txBody>
                    <a:bodyPr/>
                    <a:lstStyle/>
                    <a:p>
                      <a:pPr indent="0" lvl="0" marL="0" rtl="0" algn="l">
                        <a:spcBef>
                          <a:spcPts val="0"/>
                        </a:spcBef>
                        <a:spcAft>
                          <a:spcPts val="0"/>
                        </a:spcAft>
                        <a:buNone/>
                      </a:pPr>
                      <a:r>
                        <a:rPr lang="id"/>
                        <a:t>Diubah jadi NULL</a:t>
                      </a:r>
                      <a:endParaRPr/>
                    </a:p>
                  </a:txBody>
                  <a:tcPr marT="91425" marB="91425" marR="91425" marL="91425"/>
                </a:tc>
              </a:tr>
            </a:tbl>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Behavior Menghapus Relasi</a:t>
            </a:r>
            <a:endParaRPr/>
          </a:p>
        </p:txBody>
      </p:sp>
      <p:pic>
        <p:nvPicPr>
          <p:cNvPr id="1161" name="Google Shape;1161;p197"/>
          <p:cNvPicPr preferRelativeResize="0"/>
          <p:nvPr/>
        </p:nvPicPr>
        <p:blipFill>
          <a:blip r:embed="rId3">
            <a:alphaModFix/>
          </a:blip>
          <a:stretch>
            <a:fillRect/>
          </a:stretch>
        </p:blipFill>
        <p:spPr>
          <a:xfrm>
            <a:off x="152400" y="2006250"/>
            <a:ext cx="8839202" cy="1633331"/>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Join</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Join</a:t>
            </a:r>
            <a:endParaRPr/>
          </a:p>
        </p:txBody>
      </p:sp>
      <p:sp>
        <p:nvSpPr>
          <p:cNvPr id="1172" name="Google Shape;1172;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query SELECT langsung ke beberapa tabel secara sekaligus</a:t>
            </a:r>
            <a:endParaRPr/>
          </a:p>
          <a:p>
            <a:pPr indent="-311150" lvl="0" marL="457200" rtl="0" algn="l">
              <a:spcBef>
                <a:spcPts val="0"/>
              </a:spcBef>
              <a:spcAft>
                <a:spcPts val="0"/>
              </a:spcAft>
              <a:buSzPts val="1300"/>
              <a:buChar char="●"/>
            </a:pPr>
            <a:r>
              <a:rPr lang="id"/>
              <a:t>Namun untuk melakukan itu, kita perlu melakukan JOIN di SQL SELECT yang kita buat</a:t>
            </a:r>
            <a:endParaRPr/>
          </a:p>
          <a:p>
            <a:pPr indent="-311150" lvl="0" marL="457200" rtl="0" algn="l">
              <a:spcBef>
                <a:spcPts val="0"/>
              </a:spcBef>
              <a:spcAft>
                <a:spcPts val="0"/>
              </a:spcAft>
              <a:buSzPts val="1300"/>
              <a:buChar char="●"/>
            </a:pPr>
            <a:r>
              <a:rPr lang="id"/>
              <a:t>Untuk melakukan JOIN, kita perlu menentukan tabel mana yang merupakan referensi ke tabel lain</a:t>
            </a:r>
            <a:endParaRPr/>
          </a:p>
          <a:p>
            <a:pPr indent="-311150" lvl="0" marL="457200" rtl="0" algn="l">
              <a:spcBef>
                <a:spcPts val="0"/>
              </a:spcBef>
              <a:spcAft>
                <a:spcPts val="0"/>
              </a:spcAft>
              <a:buSzPts val="1300"/>
              <a:buChar char="●"/>
            </a:pPr>
            <a:r>
              <a:rPr lang="id"/>
              <a:t>Join cocok sekali dengan foreign key, walaupun di MySQL tidak ada aturan kalau JOIN harus ada foreign key</a:t>
            </a:r>
            <a:endParaRPr/>
          </a:p>
          <a:p>
            <a:pPr indent="-311150" lvl="0" marL="457200" rtl="0" algn="l">
              <a:spcBef>
                <a:spcPts val="0"/>
              </a:spcBef>
              <a:spcAft>
                <a:spcPts val="0"/>
              </a:spcAft>
              <a:buSzPts val="1300"/>
              <a:buChar char="●"/>
            </a:pPr>
            <a:r>
              <a:rPr lang="id"/>
              <a:t>Join di MySQL bisa dilakukan untuk lebih dari beberapa tabel</a:t>
            </a:r>
            <a:endParaRPr/>
          </a:p>
          <a:p>
            <a:pPr indent="-311150" lvl="0" marL="457200" rtl="0" algn="l">
              <a:spcBef>
                <a:spcPts val="0"/>
              </a:spcBef>
              <a:spcAft>
                <a:spcPts val="0"/>
              </a:spcAft>
              <a:buSzPts val="1300"/>
              <a:buChar char="●"/>
            </a:pPr>
            <a:r>
              <a:rPr lang="id"/>
              <a:t>Tapi ingat, semakin banyak JOIN, maka proses query akan semakin berat dan lambat, jadi harap bijak ketika melakukan JOIN</a:t>
            </a:r>
            <a:endParaRPr/>
          </a:p>
          <a:p>
            <a:pPr indent="-311150" lvl="0" marL="457200" rtl="0" algn="l">
              <a:spcBef>
                <a:spcPts val="0"/>
              </a:spcBef>
              <a:spcAft>
                <a:spcPts val="0"/>
              </a:spcAft>
              <a:buSzPts val="1300"/>
              <a:buChar char="●"/>
            </a:pPr>
            <a:r>
              <a:rPr lang="id"/>
              <a:t>Idealnya kita melakukan JOIN jangan lebih dari 5 tabel, karena itu bisa berdampak ke performa query yang lambat</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JOIN Table</a:t>
            </a:r>
            <a:endParaRPr/>
          </a:p>
        </p:txBody>
      </p:sp>
      <p:pic>
        <p:nvPicPr>
          <p:cNvPr id="1178" name="Google Shape;1178;p200"/>
          <p:cNvPicPr preferRelativeResize="0"/>
          <p:nvPr/>
        </p:nvPicPr>
        <p:blipFill>
          <a:blip r:embed="rId3">
            <a:alphaModFix/>
          </a:blip>
          <a:stretch>
            <a:fillRect/>
          </a:stretch>
        </p:blipFill>
        <p:spPr>
          <a:xfrm>
            <a:off x="152400" y="2006250"/>
            <a:ext cx="8839202" cy="2432188"/>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Relasi ke Table Customers</a:t>
            </a:r>
            <a:endParaRPr/>
          </a:p>
        </p:txBody>
      </p:sp>
      <p:pic>
        <p:nvPicPr>
          <p:cNvPr id="1184" name="Google Shape;1184;p201"/>
          <p:cNvPicPr preferRelativeResize="0"/>
          <p:nvPr/>
        </p:nvPicPr>
        <p:blipFill>
          <a:blip r:embed="rId3">
            <a:alphaModFix/>
          </a:blip>
          <a:stretch>
            <a:fillRect/>
          </a:stretch>
        </p:blipFill>
        <p:spPr>
          <a:xfrm>
            <a:off x="152400" y="2006250"/>
            <a:ext cx="8839200" cy="263981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MySQL</a:t>
            </a:r>
            <a:endParaRPr/>
          </a:p>
        </p:txBody>
      </p:sp>
      <p:sp>
        <p:nvSpPr>
          <p:cNvPr id="194" name="Google Shape;194;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Menginstall MySQL banyak caranya, bisa download langsung dari halaman website resminya</a:t>
            </a:r>
            <a:endParaRPr/>
          </a:p>
          <a:p>
            <a:pPr indent="-311150" lvl="0" marL="457200" rtl="0" algn="l">
              <a:spcBef>
                <a:spcPts val="0"/>
              </a:spcBef>
              <a:spcAft>
                <a:spcPts val="0"/>
              </a:spcAft>
              <a:buSzPts val="1300"/>
              <a:buChar char="●"/>
            </a:pPr>
            <a:r>
              <a:rPr lang="id"/>
              <a:t>Atau bisa menggunakan aplikasi yang mem-bundle MySQL seperti XAMPP yang biasa digunakan oleh programmer PHP</a:t>
            </a:r>
            <a:endParaRPr/>
          </a:p>
          <a:p>
            <a:pPr indent="-311150" lvl="0" marL="457200" rtl="0" algn="l">
              <a:spcBef>
                <a:spcPts val="0"/>
              </a:spcBef>
              <a:spcAft>
                <a:spcPts val="0"/>
              </a:spcAft>
              <a:buSzPts val="1300"/>
              <a:buChar char="●"/>
            </a:pPr>
            <a:r>
              <a:rPr lang="id"/>
              <a:t>Jika sudah menginstall MySQL / MariaDB menggunakan XAMPP, tidak perlu menginstall lagi MySQL, karena jika bentrok, maka salah satu aplikasi MySQL nya tidak akan bisa jalan</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JOIN Multiple Table</a:t>
            </a:r>
            <a:endParaRPr/>
          </a:p>
        </p:txBody>
      </p:sp>
      <p:pic>
        <p:nvPicPr>
          <p:cNvPr id="1190" name="Google Shape;1190;p202"/>
          <p:cNvPicPr preferRelativeResize="0"/>
          <p:nvPr/>
        </p:nvPicPr>
        <p:blipFill>
          <a:blip r:embed="rId3">
            <a:alphaModFix/>
          </a:blip>
          <a:stretch>
            <a:fillRect/>
          </a:stretch>
        </p:blipFill>
        <p:spPr>
          <a:xfrm>
            <a:off x="152400" y="2006250"/>
            <a:ext cx="8839198" cy="2099572"/>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20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One Relationship</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Relasi Tabel</a:t>
            </a:r>
            <a:endParaRPr/>
          </a:p>
        </p:txBody>
      </p:sp>
      <p:sp>
        <p:nvSpPr>
          <p:cNvPr id="1201" name="Google Shape;1201;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sudah tau untuk melakukan relasi antar tabel, kita bisa menggunakan FOREIGN KEY</a:t>
            </a:r>
            <a:endParaRPr/>
          </a:p>
          <a:p>
            <a:pPr indent="-311150" lvl="0" marL="457200" rtl="0" algn="l">
              <a:spcBef>
                <a:spcPts val="0"/>
              </a:spcBef>
              <a:spcAft>
                <a:spcPts val="0"/>
              </a:spcAft>
              <a:buSzPts val="1300"/>
              <a:buChar char="●"/>
            </a:pPr>
            <a:r>
              <a:rPr lang="id"/>
              <a:t>Dan untuk melakukan SELECT beberapa tabel, kita bisa menggunakan JOIN</a:t>
            </a:r>
            <a:endParaRPr/>
          </a:p>
          <a:p>
            <a:pPr indent="-311150" lvl="0" marL="457200" rtl="0" algn="l">
              <a:spcBef>
                <a:spcPts val="0"/>
              </a:spcBef>
              <a:spcAft>
                <a:spcPts val="0"/>
              </a:spcAft>
              <a:buSzPts val="1300"/>
              <a:buChar char="●"/>
            </a:pPr>
            <a:r>
              <a:rPr lang="id"/>
              <a:t>Dalam konsep relasi, ada banyak jenis-jenis relasi antar tabel</a:t>
            </a:r>
            <a:endParaRPr/>
          </a:p>
          <a:p>
            <a:pPr indent="-311150" lvl="0" marL="457200" rtl="0" algn="l">
              <a:spcBef>
                <a:spcPts val="0"/>
              </a:spcBef>
              <a:spcAft>
                <a:spcPts val="0"/>
              </a:spcAft>
              <a:buSzPts val="1300"/>
              <a:buChar char="●"/>
            </a:pPr>
            <a:r>
              <a:rPr lang="id"/>
              <a:t>Sekarang kita akan bahas dari yang pertama yaitu One to One relationship</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One Relationship</a:t>
            </a:r>
            <a:endParaRPr/>
          </a:p>
        </p:txBody>
      </p:sp>
      <p:sp>
        <p:nvSpPr>
          <p:cNvPr id="1207" name="Google Shape;1207;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One to One relationship adalah relasi antar tabel yang paling sederhana</a:t>
            </a:r>
            <a:endParaRPr/>
          </a:p>
          <a:p>
            <a:pPr indent="-311150" lvl="0" marL="457200" rtl="0" algn="l">
              <a:spcBef>
                <a:spcPts val="0"/>
              </a:spcBef>
              <a:spcAft>
                <a:spcPts val="0"/>
              </a:spcAft>
              <a:buSzPts val="1300"/>
              <a:buChar char="●"/>
            </a:pPr>
            <a:r>
              <a:rPr lang="id"/>
              <a:t>Artinya tiap data di sebuah tabel hanya boleh berelasi ke maksimal 1 data di tabel lainnya</a:t>
            </a:r>
            <a:endParaRPr/>
          </a:p>
          <a:p>
            <a:pPr indent="-311150" lvl="0" marL="457200" rtl="0" algn="l">
              <a:spcBef>
                <a:spcPts val="0"/>
              </a:spcBef>
              <a:spcAft>
                <a:spcPts val="0"/>
              </a:spcAft>
              <a:buSzPts val="1300"/>
              <a:buChar char="●"/>
            </a:pPr>
            <a:r>
              <a:rPr lang="id"/>
              <a:t>Tidak boleh ada relasi lebih dari 1 data</a:t>
            </a:r>
            <a:endParaRPr/>
          </a:p>
          <a:p>
            <a:pPr indent="-311150" lvl="0" marL="457200" rtl="0" algn="l">
              <a:spcBef>
                <a:spcPts val="0"/>
              </a:spcBef>
              <a:spcAft>
                <a:spcPts val="0"/>
              </a:spcAft>
              <a:buSzPts val="1300"/>
              <a:buChar char="●"/>
            </a:pPr>
            <a:r>
              <a:rPr lang="id"/>
              <a:t>Contoh misal, kita membuat aplikasi toko online yang terdapat fitur wallet, dan 1 customer, cuma boleh punya 1 wallet</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One to One Relationship</a:t>
            </a:r>
            <a:endParaRPr/>
          </a:p>
        </p:txBody>
      </p:sp>
      <p:pic>
        <p:nvPicPr>
          <p:cNvPr id="1213" name="Google Shape;1213;p206"/>
          <p:cNvPicPr preferRelativeResize="0"/>
          <p:nvPr/>
        </p:nvPicPr>
        <p:blipFill>
          <a:blip r:embed="rId3">
            <a:alphaModFix/>
          </a:blip>
          <a:stretch>
            <a:fillRect/>
          </a:stretch>
        </p:blipFill>
        <p:spPr>
          <a:xfrm>
            <a:off x="1373100" y="2006250"/>
            <a:ext cx="6397807" cy="2984851"/>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One to One Relationship</a:t>
            </a:r>
            <a:endParaRPr/>
          </a:p>
        </p:txBody>
      </p:sp>
      <p:sp>
        <p:nvSpPr>
          <p:cNvPr id="1219" name="Google Shape;1219;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Cara membuat One to One relationship cukup mudah</a:t>
            </a:r>
            <a:endParaRPr/>
          </a:p>
          <a:p>
            <a:pPr indent="-311150" lvl="0" marL="457200" rtl="0" algn="l">
              <a:spcBef>
                <a:spcPts val="0"/>
              </a:spcBef>
              <a:spcAft>
                <a:spcPts val="0"/>
              </a:spcAft>
              <a:buSzPts val="1300"/>
              <a:buChar char="●"/>
            </a:pPr>
            <a:r>
              <a:rPr lang="id"/>
              <a:t>Kita bisa membuat kolom foreign key, lalu set kolom tersebut menggunakan UNIQUE KEY, hal ini dapat mencegah terjadi data di kolom tersebut agar tidak duplikat</a:t>
            </a:r>
            <a:endParaRPr/>
          </a:p>
          <a:p>
            <a:pPr indent="-311150" lvl="0" marL="457200" rtl="0" algn="l">
              <a:spcBef>
                <a:spcPts val="0"/>
              </a:spcBef>
              <a:spcAft>
                <a:spcPts val="0"/>
              </a:spcAft>
              <a:buSzPts val="1300"/>
              <a:buChar char="●"/>
            </a:pPr>
            <a:r>
              <a:rPr lang="id"/>
              <a:t>Atau cara lainnya, kita bisa membuat tabel dengan primary key yang sama, sehingga tidak butuh lagi kolom untuk FOREIGN KEY</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Wallet</a:t>
            </a:r>
            <a:endParaRPr/>
          </a:p>
        </p:txBody>
      </p:sp>
      <p:pic>
        <p:nvPicPr>
          <p:cNvPr id="1225" name="Google Shape;1225;p208"/>
          <p:cNvPicPr preferRelativeResize="0"/>
          <p:nvPr/>
        </p:nvPicPr>
        <p:blipFill>
          <a:blip r:embed="rId3">
            <a:alphaModFix/>
          </a:blip>
          <a:stretch>
            <a:fillRect/>
          </a:stretch>
        </p:blipFill>
        <p:spPr>
          <a:xfrm>
            <a:off x="152400" y="2006250"/>
            <a:ext cx="7664041" cy="298485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2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Many Relationship</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Many Relationship</a:t>
            </a:r>
            <a:endParaRPr/>
          </a:p>
        </p:txBody>
      </p:sp>
      <p:sp>
        <p:nvSpPr>
          <p:cNvPr id="1236" name="Google Shape;1236;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One to many relationship adalah relasi antar tabel dimana satu data bisa digunakan lebih dari satu kali di tabel relasinya</a:t>
            </a:r>
            <a:endParaRPr/>
          </a:p>
          <a:p>
            <a:pPr indent="-311150" lvl="0" marL="457200" rtl="0" algn="l">
              <a:spcBef>
                <a:spcPts val="0"/>
              </a:spcBef>
              <a:spcAft>
                <a:spcPts val="0"/>
              </a:spcAft>
              <a:buSzPts val="1300"/>
              <a:buChar char="●"/>
            </a:pPr>
            <a:r>
              <a:rPr lang="id"/>
              <a:t>Berbeda dengan one to one yang cuma bisa digunakan maksimal 1 kali di tabel relasinya, one to many tidak ada batasan berapa banyak data digunakan</a:t>
            </a:r>
            <a:endParaRPr/>
          </a:p>
          <a:p>
            <a:pPr indent="-311150" lvl="0" marL="457200" rtl="0" algn="l">
              <a:spcBef>
                <a:spcPts val="0"/>
              </a:spcBef>
              <a:spcAft>
                <a:spcPts val="0"/>
              </a:spcAft>
              <a:buSzPts val="1300"/>
              <a:buChar char="●"/>
            </a:pPr>
            <a:r>
              <a:rPr lang="id"/>
              <a:t>Contoh relasi antar tabel categories dan products, dimana satu category bisa digunakan oleh lebih dari satu product, yang artinya relasinya nya one category to many products</a:t>
            </a:r>
            <a:endParaRPr/>
          </a:p>
          <a:p>
            <a:pPr indent="-311150" lvl="0" marL="457200" rtl="0" algn="l">
              <a:spcBef>
                <a:spcPts val="0"/>
              </a:spcBef>
              <a:spcAft>
                <a:spcPts val="0"/>
              </a:spcAft>
              <a:buSzPts val="1300"/>
              <a:buChar char="●"/>
            </a:pPr>
            <a:r>
              <a:rPr lang="id"/>
              <a:t>Pembuatan relasi one to many sebenarnya sama dengan one to one, yang membedakan adalah, kita tidak perlu menggunakan UNIQUE KEY, karena datanya memang bisa berkali-kali ditambahkan di tabel relasi nya</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One to Many Relationship</a:t>
            </a:r>
            <a:endParaRPr/>
          </a:p>
        </p:txBody>
      </p:sp>
      <p:pic>
        <p:nvPicPr>
          <p:cNvPr id="1242" name="Google Shape;1242;p211"/>
          <p:cNvPicPr preferRelativeResize="0"/>
          <p:nvPr/>
        </p:nvPicPr>
        <p:blipFill>
          <a:blip r:embed="rId3">
            <a:alphaModFix/>
          </a:blip>
          <a:stretch>
            <a:fillRect/>
          </a:stretch>
        </p:blipFill>
        <p:spPr>
          <a:xfrm>
            <a:off x="1579313" y="2006250"/>
            <a:ext cx="5985382"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11+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MySQL di Mac</a:t>
            </a:r>
            <a:endParaRPr/>
          </a:p>
        </p:txBody>
      </p:sp>
      <p:sp>
        <p:nvSpPr>
          <p:cNvPr id="200" name="Google Shape;200;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Khusus untuk pengguna Mac, selain download installer MySQL di website resmi MySQL, kita juga bisa menggunakan homebrew untuk menginstall MySQL</a:t>
            </a:r>
            <a:endParaRPr/>
          </a:p>
          <a:p>
            <a:pPr indent="-311150" lvl="0" marL="457200" rtl="0" algn="l">
              <a:spcBef>
                <a:spcPts val="0"/>
              </a:spcBef>
              <a:spcAft>
                <a:spcPts val="0"/>
              </a:spcAft>
              <a:buSzPts val="1300"/>
              <a:buChar char="●"/>
            </a:pPr>
            <a:r>
              <a:rPr lang="id"/>
              <a:t>Cukup gunakan perintah : brew install mysql</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Category</a:t>
            </a:r>
            <a:endParaRPr/>
          </a:p>
        </p:txBody>
      </p:sp>
      <p:pic>
        <p:nvPicPr>
          <p:cNvPr id="1248" name="Google Shape;1248;p212"/>
          <p:cNvPicPr preferRelativeResize="0"/>
          <p:nvPr/>
        </p:nvPicPr>
        <p:blipFill>
          <a:blip r:embed="rId3">
            <a:alphaModFix/>
          </a:blip>
          <a:stretch>
            <a:fillRect/>
          </a:stretch>
        </p:blipFill>
        <p:spPr>
          <a:xfrm>
            <a:off x="152400" y="2006250"/>
            <a:ext cx="8839200" cy="2519002"/>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Tabel Product</a:t>
            </a:r>
            <a:endParaRPr/>
          </a:p>
        </p:txBody>
      </p:sp>
      <p:pic>
        <p:nvPicPr>
          <p:cNvPr id="1254" name="Google Shape;1254;p213"/>
          <p:cNvPicPr preferRelativeResize="0"/>
          <p:nvPr/>
        </p:nvPicPr>
        <p:blipFill>
          <a:blip r:embed="rId3">
            <a:alphaModFix/>
          </a:blip>
          <a:stretch>
            <a:fillRect/>
          </a:stretch>
        </p:blipFill>
        <p:spPr>
          <a:xfrm>
            <a:off x="152400" y="2006250"/>
            <a:ext cx="8576601" cy="298485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Many to Many Relationship</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Many to Many Relationship</a:t>
            </a:r>
            <a:endParaRPr/>
          </a:p>
        </p:txBody>
      </p:sp>
      <p:sp>
        <p:nvSpPr>
          <p:cNvPr id="1265" name="Google Shape;1265;p2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Many to Many adalah table relationship yang paling kompleks, dan kadang membingungkan untuk pemula</a:t>
            </a:r>
            <a:endParaRPr/>
          </a:p>
          <a:p>
            <a:pPr indent="-311150" lvl="0" marL="457200" rtl="0" algn="l">
              <a:spcBef>
                <a:spcPts val="0"/>
              </a:spcBef>
              <a:spcAft>
                <a:spcPts val="0"/>
              </a:spcAft>
              <a:buSzPts val="1300"/>
              <a:buChar char="●"/>
            </a:pPr>
            <a:r>
              <a:rPr lang="id"/>
              <a:t>Many to Many adalah relasi dimana ada relasi antara 2 tabel dimana table pertama bisa punya banyak relasi di table kedua, dan table kedua pun punya banyak relasi di table pertama</a:t>
            </a:r>
            <a:endParaRPr/>
          </a:p>
          <a:p>
            <a:pPr indent="-311150" lvl="0" marL="457200" rtl="0" algn="l">
              <a:spcBef>
                <a:spcPts val="0"/>
              </a:spcBef>
              <a:spcAft>
                <a:spcPts val="0"/>
              </a:spcAft>
              <a:buSzPts val="1300"/>
              <a:buChar char="●"/>
            </a:pPr>
            <a:r>
              <a:rPr lang="id"/>
              <a:t>Ini memang sedikit membingungkan, bagaimana caranya bisa relasi kebanyakan secara bolak balik, sedangkan di table kita cuma punya 1 kolom?</a:t>
            </a:r>
            <a:endParaRPr/>
          </a:p>
          <a:p>
            <a:pPr indent="-311150" lvl="0" marL="457200" rtl="0" algn="l">
              <a:spcBef>
                <a:spcPts val="0"/>
              </a:spcBef>
              <a:spcAft>
                <a:spcPts val="0"/>
              </a:spcAft>
              <a:buSzPts val="1300"/>
              <a:buChar char="●"/>
            </a:pPr>
            <a:r>
              <a:rPr lang="id"/>
              <a:t>Contoh relasi many to many adalah relasi antara produk dan penjualan, dimana setiap produk bisa dijual berkali kali, dan setiap penjualan bisa untuk lebih dari satu produk</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Many to Many Relationship</a:t>
            </a:r>
            <a:endParaRPr/>
          </a:p>
        </p:txBody>
      </p:sp>
      <p:pic>
        <p:nvPicPr>
          <p:cNvPr id="1271" name="Google Shape;1271;p216"/>
          <p:cNvPicPr preferRelativeResize="0"/>
          <p:nvPr/>
        </p:nvPicPr>
        <p:blipFill>
          <a:blip r:embed="rId3">
            <a:alphaModFix/>
          </a:blip>
          <a:stretch>
            <a:fillRect/>
          </a:stretch>
        </p:blipFill>
        <p:spPr>
          <a:xfrm>
            <a:off x="1402375" y="2006250"/>
            <a:ext cx="6339254" cy="2984851"/>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Bagaimana Implementasi Many to Many?</a:t>
            </a:r>
            <a:endParaRPr/>
          </a:p>
        </p:txBody>
      </p:sp>
      <p:sp>
        <p:nvSpPr>
          <p:cNvPr id="1277" name="Google Shape;1277;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pertanyaannya, bagaimana implementasi many to many?</a:t>
            </a:r>
            <a:endParaRPr/>
          </a:p>
          <a:p>
            <a:pPr indent="-311150" lvl="0" marL="457200" rtl="0" algn="l">
              <a:spcBef>
                <a:spcPts val="0"/>
              </a:spcBef>
              <a:spcAft>
                <a:spcPts val="0"/>
              </a:spcAft>
              <a:buSzPts val="1300"/>
              <a:buChar char="●"/>
            </a:pPr>
            <a:r>
              <a:rPr lang="id"/>
              <a:t>Apakah kita harus menambahkan id_order di table products? atau id_product di table orders?</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Id Product di Table Order</a:t>
            </a:r>
            <a:endParaRPr/>
          </a:p>
        </p:txBody>
      </p:sp>
      <p:sp>
        <p:nvSpPr>
          <p:cNvPr id="1283" name="Google Shape;1283;p2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menambahkan id_product di table orders, artinya sekarang sudah benar, bahwa 1 product bisa dijual berkali-kali</a:t>
            </a:r>
            <a:endParaRPr/>
          </a:p>
          <a:p>
            <a:pPr indent="-311150" lvl="0" marL="457200" rtl="0" algn="l">
              <a:spcBef>
                <a:spcPts val="0"/>
              </a:spcBef>
              <a:spcAft>
                <a:spcPts val="0"/>
              </a:spcAft>
              <a:buSzPts val="1300"/>
              <a:buChar char="●"/>
            </a:pPr>
            <a:r>
              <a:rPr lang="id"/>
              <a:t>Namun masalahnya adalah, berarti 1 order hanya bisa membeli 1 product, karena cuma ada 1 kolom untuk id_product</a:t>
            </a:r>
            <a:endParaRPr/>
          </a:p>
          <a:p>
            <a:pPr indent="-311150" lvl="0" marL="457200" rtl="0" algn="l">
              <a:spcBef>
                <a:spcPts val="0"/>
              </a:spcBef>
              <a:spcAft>
                <a:spcPts val="0"/>
              </a:spcAft>
              <a:buSzPts val="1300"/>
              <a:buChar char="●"/>
            </a:pPr>
            <a:r>
              <a:rPr lang="id"/>
              <a:t>Oke kalo gitu kita tambahkan id_product1, id_product2, dan seterusnya. Solusi ini bisa dilakukan, tapi tidak baik, artinya akan selalu ada maksimal barang yang bisa kita beli dalam satu order</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Id Order di Table Product</a:t>
            </a:r>
            <a:endParaRPr/>
          </a:p>
        </p:txBody>
      </p:sp>
      <p:sp>
        <p:nvSpPr>
          <p:cNvPr id="1289" name="Google Shape;1289;p2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tambahkan id_order di table products, artinya sekarang 1 order bisa membeli lebih dari 1 product, oke sudah benar</a:t>
            </a:r>
            <a:endParaRPr/>
          </a:p>
          <a:p>
            <a:pPr indent="-311150" lvl="0" marL="457200" rtl="0" algn="l">
              <a:spcBef>
                <a:spcPts val="0"/>
              </a:spcBef>
              <a:spcAft>
                <a:spcPts val="0"/>
              </a:spcAft>
              <a:buSzPts val="1300"/>
              <a:buChar char="●"/>
            </a:pPr>
            <a:r>
              <a:rPr lang="id"/>
              <a:t>Tapi sayangnya masalahnya terbalik sekarang, 1 product cuma bisa dijual satu kali, tidak bisa dijual berkali-kali, karena kolom id_order nya cuma 1</a:t>
            </a:r>
            <a:endParaRPr/>
          </a:p>
          <a:p>
            <a:pPr indent="-311150" lvl="0" marL="457200" rtl="0" algn="l">
              <a:spcBef>
                <a:spcPts val="0"/>
              </a:spcBef>
              <a:spcAft>
                <a:spcPts val="0"/>
              </a:spcAft>
              <a:buSzPts val="1300"/>
              <a:buChar char="●"/>
            </a:pPr>
            <a:r>
              <a:rPr lang="id"/>
              <a:t>Kalupun kita tambah id_order1, id_order2 dan seterusnya di table product, tetap ada batasan maksimal nya</a:t>
            </a:r>
            <a:endParaRPr/>
          </a:p>
          <a:p>
            <a:pPr indent="-311150" lvl="0" marL="457200" rtl="0" algn="l">
              <a:spcBef>
                <a:spcPts val="0"/>
              </a:spcBef>
              <a:spcAft>
                <a:spcPts val="0"/>
              </a:spcAft>
              <a:buSzPts val="1300"/>
              <a:buChar char="●"/>
            </a:pPr>
            <a:r>
              <a:rPr lang="id"/>
              <a:t>Lantai bagaimana solusinya untuk relasi many to many?</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Relasi</a:t>
            </a:r>
            <a:endParaRPr/>
          </a:p>
        </p:txBody>
      </p:sp>
      <p:sp>
        <p:nvSpPr>
          <p:cNvPr id="1295" name="Google Shape;1295;p2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Solusi yang biasa dilakukan jika terjadi relasi many to many adalah, biasanya kita akan menambah 1 tabel ditengahnya</a:t>
            </a:r>
            <a:endParaRPr/>
          </a:p>
          <a:p>
            <a:pPr indent="-311150" lvl="0" marL="457200" rtl="0" algn="l">
              <a:spcBef>
                <a:spcPts val="0"/>
              </a:spcBef>
              <a:spcAft>
                <a:spcPts val="0"/>
              </a:spcAft>
              <a:buSzPts val="1300"/>
              <a:buChar char="●"/>
            </a:pPr>
            <a:r>
              <a:rPr lang="id"/>
              <a:t>Tabel ini bertugas sebagai jembatan untuk menggabungkan relasi many to many</a:t>
            </a:r>
            <a:endParaRPr/>
          </a:p>
          <a:p>
            <a:pPr indent="-311150" lvl="0" marL="457200" rtl="0" algn="l">
              <a:spcBef>
                <a:spcPts val="0"/>
              </a:spcBef>
              <a:spcAft>
                <a:spcPts val="0"/>
              </a:spcAft>
              <a:buSzPts val="1300"/>
              <a:buChar char="●"/>
            </a:pPr>
            <a:r>
              <a:rPr lang="id"/>
              <a:t>Isi table ini akan ada id dari table pertama dan table kedua, dalam kasus ini adalah id_product dan id_order</a:t>
            </a:r>
            <a:endParaRPr/>
          </a:p>
          <a:p>
            <a:pPr indent="-311150" lvl="0" marL="457200" rtl="0" algn="l">
              <a:spcBef>
                <a:spcPts val="0"/>
              </a:spcBef>
              <a:spcAft>
                <a:spcPts val="0"/>
              </a:spcAft>
              <a:buSzPts val="1300"/>
              <a:buChar char="●"/>
            </a:pPr>
            <a:r>
              <a:rPr lang="id"/>
              <a:t>Dengan demikian, kita bisa menambahkan beberapa data ke dalam tabel relasi ini, sehingga berarti satu product bisa dijual beberapa kali di dalam table order, dan satu order bisa membeli lebih dari satu product</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Many to Many Relationship</a:t>
            </a:r>
            <a:endParaRPr/>
          </a:p>
        </p:txBody>
      </p:sp>
      <p:pic>
        <p:nvPicPr>
          <p:cNvPr id="1301" name="Google Shape;1301;p221"/>
          <p:cNvPicPr preferRelativeResize="0"/>
          <p:nvPr/>
        </p:nvPicPr>
        <p:blipFill>
          <a:blip r:embed="rId3">
            <a:alphaModFix/>
          </a:blip>
          <a:stretch>
            <a:fillRect/>
          </a:stretch>
        </p:blipFill>
        <p:spPr>
          <a:xfrm>
            <a:off x="1166275" y="2006250"/>
            <a:ext cx="6811457"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MySQL Client</a:t>
            </a:r>
            <a:endParaRPr/>
          </a:p>
        </p:txBody>
      </p:sp>
      <p:sp>
        <p:nvSpPr>
          <p:cNvPr id="206" name="Google Shape;206;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Client adalah aplikasi berbasis terminal yang disediakan oleh MySQL untuk berkomunikasi dengan MySQL Server</a:t>
            </a:r>
            <a:endParaRPr/>
          </a:p>
          <a:p>
            <a:pPr indent="-311150" lvl="0" marL="457200" rtl="0" algn="l">
              <a:spcBef>
                <a:spcPts val="0"/>
              </a:spcBef>
              <a:spcAft>
                <a:spcPts val="0"/>
              </a:spcAft>
              <a:buSzPts val="1300"/>
              <a:buChar char="●"/>
            </a:pPr>
            <a:r>
              <a:rPr lang="id"/>
              <a:t>Karena berbasis terminal, sehingga MySQL Client sangat cocok untuk kita gunakan misal ketika di server production, dimana kita menginstall MySQL di linux server yang berbasis terminal misal</a:t>
            </a:r>
            <a:endParaRPr/>
          </a:p>
          <a:p>
            <a:pPr indent="-311150" lvl="0" marL="457200" rtl="0" algn="l">
              <a:spcBef>
                <a:spcPts val="0"/>
              </a:spcBef>
              <a:spcAft>
                <a:spcPts val="0"/>
              </a:spcAft>
              <a:buSzPts val="1300"/>
              <a:buChar char="●"/>
            </a:pPr>
            <a:r>
              <a:rPr lang="id"/>
              <a:t>Kita tidak perlu menginstall MySQL Client secara terpisah, karena sudah tersedia di dalam aplikasi MySQL ketika kita menginstallnya</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Order</a:t>
            </a:r>
            <a:endParaRPr/>
          </a:p>
        </p:txBody>
      </p:sp>
      <p:pic>
        <p:nvPicPr>
          <p:cNvPr id="1307" name="Google Shape;1307;p222"/>
          <p:cNvPicPr preferRelativeResize="0"/>
          <p:nvPr/>
        </p:nvPicPr>
        <p:blipFill>
          <a:blip r:embed="rId3">
            <a:alphaModFix/>
          </a:blip>
          <a:stretch>
            <a:fillRect/>
          </a:stretch>
        </p:blipFill>
        <p:spPr>
          <a:xfrm>
            <a:off x="152400" y="2006250"/>
            <a:ext cx="8839201" cy="2962199"/>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Order Detail</a:t>
            </a:r>
            <a:endParaRPr/>
          </a:p>
        </p:txBody>
      </p:sp>
      <p:pic>
        <p:nvPicPr>
          <p:cNvPr id="1313" name="Google Shape;1313;p223"/>
          <p:cNvPicPr preferRelativeResize="0"/>
          <p:nvPr/>
        </p:nvPicPr>
        <p:blipFill>
          <a:blip r:embed="rId3">
            <a:alphaModFix/>
          </a:blip>
          <a:stretch>
            <a:fillRect/>
          </a:stretch>
        </p:blipFill>
        <p:spPr>
          <a:xfrm>
            <a:off x="152400" y="2006250"/>
            <a:ext cx="7822751" cy="298485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Foreign Key</a:t>
            </a:r>
            <a:endParaRPr/>
          </a:p>
        </p:txBody>
      </p:sp>
      <p:pic>
        <p:nvPicPr>
          <p:cNvPr id="1319" name="Google Shape;1319;p224"/>
          <p:cNvPicPr preferRelativeResize="0"/>
          <p:nvPr/>
        </p:nvPicPr>
        <p:blipFill>
          <a:blip r:embed="rId3">
            <a:alphaModFix/>
          </a:blip>
          <a:stretch>
            <a:fillRect/>
          </a:stretch>
        </p:blipFill>
        <p:spPr>
          <a:xfrm>
            <a:off x="152400" y="2006250"/>
            <a:ext cx="8839199" cy="2834794"/>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Data Order, Detail dan Product-nya</a:t>
            </a:r>
            <a:endParaRPr/>
          </a:p>
        </p:txBody>
      </p:sp>
      <p:pic>
        <p:nvPicPr>
          <p:cNvPr id="1325" name="Google Shape;1325;p225"/>
          <p:cNvPicPr preferRelativeResize="0"/>
          <p:nvPr/>
        </p:nvPicPr>
        <p:blipFill>
          <a:blip r:embed="rId3">
            <a:alphaModFix/>
          </a:blip>
          <a:stretch>
            <a:fillRect/>
          </a:stretch>
        </p:blipFill>
        <p:spPr>
          <a:xfrm>
            <a:off x="152400" y="2006250"/>
            <a:ext cx="8839202" cy="1880221"/>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2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Join</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Join</a:t>
            </a:r>
            <a:endParaRPr/>
          </a:p>
        </p:txBody>
      </p:sp>
      <p:sp>
        <p:nvSpPr>
          <p:cNvPr id="1336" name="Google Shape;1336;p2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Sebelumnya kita sudah bahas tentang JOIN table, tapi sebenarnya ada banyak sekali jenis-jenis JOIN table di MySQL, diantaranya :</a:t>
            </a:r>
            <a:endParaRPr/>
          </a:p>
          <a:p>
            <a:pPr indent="-311150" lvl="0" marL="457200" rtl="0" algn="l">
              <a:spcBef>
                <a:spcPts val="1600"/>
              </a:spcBef>
              <a:spcAft>
                <a:spcPts val="0"/>
              </a:spcAft>
              <a:buSzPts val="1300"/>
              <a:buChar char="●"/>
            </a:pPr>
            <a:r>
              <a:rPr lang="id"/>
              <a:t>INNER JOIN</a:t>
            </a:r>
            <a:endParaRPr/>
          </a:p>
          <a:p>
            <a:pPr indent="-311150" lvl="0" marL="457200" rtl="0" algn="l">
              <a:spcBef>
                <a:spcPts val="0"/>
              </a:spcBef>
              <a:spcAft>
                <a:spcPts val="0"/>
              </a:spcAft>
              <a:buSzPts val="1300"/>
              <a:buChar char="●"/>
            </a:pPr>
            <a:r>
              <a:rPr lang="id"/>
              <a:t>LEFT JOIN</a:t>
            </a:r>
            <a:endParaRPr/>
          </a:p>
          <a:p>
            <a:pPr indent="-311150" lvl="0" marL="457200" rtl="0" algn="l">
              <a:spcBef>
                <a:spcPts val="0"/>
              </a:spcBef>
              <a:spcAft>
                <a:spcPts val="0"/>
              </a:spcAft>
              <a:buSzPts val="1300"/>
              <a:buChar char="●"/>
            </a:pPr>
            <a:r>
              <a:rPr lang="id"/>
              <a:t>RIGHT JOIN</a:t>
            </a:r>
            <a:endParaRPr/>
          </a:p>
          <a:p>
            <a:pPr indent="-311150" lvl="0" marL="457200" rtl="0" algn="l">
              <a:spcBef>
                <a:spcPts val="0"/>
              </a:spcBef>
              <a:spcAft>
                <a:spcPts val="0"/>
              </a:spcAft>
              <a:buSzPts val="1300"/>
              <a:buChar char="●"/>
            </a:pPr>
            <a:r>
              <a:rPr lang="id"/>
              <a:t>CROSS JOIN</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Join</a:t>
            </a:r>
            <a:endParaRPr/>
          </a:p>
        </p:txBody>
      </p:sp>
      <p:sp>
        <p:nvSpPr>
          <p:cNvPr id="1342" name="Google Shape;1342;p2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INNER JOIN adalah mekanisme JOIN, dimana terdapat relasi antara tabel pertama dan tabel kedua</a:t>
            </a:r>
            <a:endParaRPr/>
          </a:p>
          <a:p>
            <a:pPr indent="-311150" lvl="0" marL="457200" rtl="0" algn="l">
              <a:spcBef>
                <a:spcPts val="0"/>
              </a:spcBef>
              <a:spcAft>
                <a:spcPts val="0"/>
              </a:spcAft>
              <a:buSzPts val="1300"/>
              <a:buChar char="●"/>
            </a:pPr>
            <a:r>
              <a:rPr lang="id"/>
              <a:t>Jika ada data di tabel pertama yang tidak memiliki relasi di table kedua ataupun sebaliknya, maka hasil INNER JOIN tidak akan ditampilkan</a:t>
            </a:r>
            <a:endParaRPr/>
          </a:p>
          <a:p>
            <a:pPr indent="-311150" lvl="0" marL="457200" rtl="0" algn="l">
              <a:spcBef>
                <a:spcPts val="0"/>
              </a:spcBef>
              <a:spcAft>
                <a:spcPts val="0"/>
              </a:spcAft>
              <a:buSzPts val="1300"/>
              <a:buChar char="●"/>
            </a:pPr>
            <a:r>
              <a:rPr lang="id"/>
              <a:t>Ini adalah default JOIN di MySQL</a:t>
            </a:r>
            <a:endParaRPr/>
          </a:p>
          <a:p>
            <a:pPr indent="-311150" lvl="0" marL="457200" rtl="0" algn="l">
              <a:spcBef>
                <a:spcPts val="0"/>
              </a:spcBef>
              <a:spcAft>
                <a:spcPts val="0"/>
              </a:spcAft>
              <a:buSzPts val="1300"/>
              <a:buChar char="●"/>
            </a:pPr>
            <a:r>
              <a:rPr lang="id"/>
              <a:t>Jika kita menggunakan JOIN seperti yang sudah kita praktekan sebelumnya, sebenarnya itu akan melakukan INNER JOIN</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Join Diagram</a:t>
            </a:r>
            <a:endParaRPr/>
          </a:p>
        </p:txBody>
      </p:sp>
      <p:pic>
        <p:nvPicPr>
          <p:cNvPr id="1348" name="Google Shape;1348;p229"/>
          <p:cNvPicPr preferRelativeResize="0"/>
          <p:nvPr/>
        </p:nvPicPr>
        <p:blipFill>
          <a:blip r:embed="rId3">
            <a:alphaModFix/>
          </a:blip>
          <a:stretch>
            <a:fillRect/>
          </a:stretch>
        </p:blipFill>
        <p:spPr>
          <a:xfrm>
            <a:off x="2508525" y="2006250"/>
            <a:ext cx="4126940" cy="298485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Inner Join</a:t>
            </a:r>
            <a:endParaRPr/>
          </a:p>
        </p:txBody>
      </p:sp>
      <p:pic>
        <p:nvPicPr>
          <p:cNvPr id="1354" name="Google Shape;1354;p230"/>
          <p:cNvPicPr preferRelativeResize="0"/>
          <p:nvPr/>
        </p:nvPicPr>
        <p:blipFill>
          <a:blip r:embed="rId3">
            <a:alphaModFix/>
          </a:blip>
          <a:stretch>
            <a:fillRect/>
          </a:stretch>
        </p:blipFill>
        <p:spPr>
          <a:xfrm>
            <a:off x="152400" y="2006250"/>
            <a:ext cx="8839201" cy="1402694"/>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Left Join</a:t>
            </a:r>
            <a:endParaRPr/>
          </a:p>
        </p:txBody>
      </p:sp>
      <p:sp>
        <p:nvSpPr>
          <p:cNvPr id="1360" name="Google Shape;1360;p2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LEFT JOIN adalah mekanisme JOIN seperti INNER JOIN, namun semua data di table pertama akan diambil juga</a:t>
            </a:r>
            <a:endParaRPr/>
          </a:p>
          <a:p>
            <a:pPr indent="-311150" lvl="0" marL="457200" rtl="0" algn="l">
              <a:spcBef>
                <a:spcPts val="0"/>
              </a:spcBef>
              <a:spcAft>
                <a:spcPts val="0"/>
              </a:spcAft>
              <a:buSzPts val="1300"/>
              <a:buChar char="●"/>
            </a:pPr>
            <a:r>
              <a:rPr lang="id"/>
              <a:t>Jika ada yang tidak memiliki relasi di table kedua, maka hasilnya akan NULL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Workbench</a:t>
            </a:r>
            <a:endParaRPr/>
          </a:p>
        </p:txBody>
      </p:sp>
      <p:sp>
        <p:nvSpPr>
          <p:cNvPr id="212" name="Google Shape;212;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Workbench adalah aplikasi MySQL Client berbasis Desktop yang disediakan oleh MySQL </a:t>
            </a:r>
            <a:endParaRPr/>
          </a:p>
          <a:p>
            <a:pPr indent="-311150" lvl="0" marL="457200" rtl="0" algn="l">
              <a:spcBef>
                <a:spcPts val="0"/>
              </a:spcBef>
              <a:spcAft>
                <a:spcPts val="0"/>
              </a:spcAft>
              <a:buSzPts val="1300"/>
              <a:buChar char="●"/>
            </a:pPr>
            <a:r>
              <a:rPr lang="id"/>
              <a:t>MySQL Workbench adalah aplikasi gratis</a:t>
            </a:r>
            <a:endParaRPr/>
          </a:p>
          <a:p>
            <a:pPr indent="-311150" lvl="0" marL="457200" rtl="0" algn="l">
              <a:spcBef>
                <a:spcPts val="0"/>
              </a:spcBef>
              <a:spcAft>
                <a:spcPts val="0"/>
              </a:spcAft>
              <a:buSzPts val="1300"/>
              <a:buChar char="●"/>
            </a:pPr>
            <a:r>
              <a:rPr lang="id"/>
              <a:t>Aplikasi MySQL Workbench sangat mempermudah kita melakukan manajemen data di MySQL karena berbasis Desktop</a:t>
            </a:r>
            <a:endParaRPr/>
          </a:p>
          <a:p>
            <a:pPr indent="-311150" lvl="0" marL="457200" rtl="0" algn="l">
              <a:spcBef>
                <a:spcPts val="0"/>
              </a:spcBef>
              <a:spcAft>
                <a:spcPts val="0"/>
              </a:spcAft>
              <a:buSzPts val="1300"/>
              <a:buChar char="●"/>
            </a:pPr>
            <a:r>
              <a:rPr lang="id" u="sng">
                <a:solidFill>
                  <a:schemeClr val="hlink"/>
                </a:solidFill>
                <a:hlinkClick r:id="rId3"/>
              </a:rPr>
              <a:t>https://www.mysql.com/products/workbench/</a:t>
            </a:r>
            <a:r>
              <a:rPr lang="id"/>
              <a:t> </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Left Join Diagram</a:t>
            </a:r>
            <a:endParaRPr/>
          </a:p>
        </p:txBody>
      </p:sp>
      <p:pic>
        <p:nvPicPr>
          <p:cNvPr id="1366" name="Google Shape;1366;p232"/>
          <p:cNvPicPr preferRelativeResize="0"/>
          <p:nvPr/>
        </p:nvPicPr>
        <p:blipFill>
          <a:blip r:embed="rId3">
            <a:alphaModFix/>
          </a:blip>
          <a:stretch>
            <a:fillRect/>
          </a:stretch>
        </p:blipFill>
        <p:spPr>
          <a:xfrm>
            <a:off x="2495425" y="2006250"/>
            <a:ext cx="4153145" cy="298485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Left Join</a:t>
            </a:r>
            <a:endParaRPr/>
          </a:p>
        </p:txBody>
      </p:sp>
      <p:pic>
        <p:nvPicPr>
          <p:cNvPr id="1372" name="Google Shape;1372;p233"/>
          <p:cNvPicPr preferRelativeResize="0"/>
          <p:nvPr/>
        </p:nvPicPr>
        <p:blipFill>
          <a:blip r:embed="rId3">
            <a:alphaModFix/>
          </a:blip>
          <a:stretch>
            <a:fillRect/>
          </a:stretch>
        </p:blipFill>
        <p:spPr>
          <a:xfrm>
            <a:off x="152400" y="2006250"/>
            <a:ext cx="8839200" cy="1176276"/>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Right</a:t>
            </a:r>
            <a:r>
              <a:rPr lang="id"/>
              <a:t> Join</a:t>
            </a:r>
            <a:endParaRPr/>
          </a:p>
        </p:txBody>
      </p:sp>
      <p:sp>
        <p:nvSpPr>
          <p:cNvPr id="1378" name="Google Shape;1378;p2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RIGHT</a:t>
            </a:r>
            <a:r>
              <a:rPr lang="id"/>
              <a:t> JOIN adalah mekanisme JOIN seperti INNER JOIN, namun semua data di table kedua akan diambil juga</a:t>
            </a:r>
            <a:endParaRPr/>
          </a:p>
          <a:p>
            <a:pPr indent="-311150" lvl="0" marL="457200" rtl="0" algn="l">
              <a:spcBef>
                <a:spcPts val="0"/>
              </a:spcBef>
              <a:spcAft>
                <a:spcPts val="0"/>
              </a:spcAft>
              <a:buSzPts val="1300"/>
              <a:buChar char="●"/>
            </a:pPr>
            <a:r>
              <a:rPr lang="id"/>
              <a:t>Jika ada yang tidak memiliki relasi di table pertama, maka hasilnya akan NULL</a:t>
            </a:r>
            <a:endParaRPr/>
          </a:p>
          <a:p>
            <a:pPr indent="0" lvl="0" marL="0" rtl="0" algn="l">
              <a:spcBef>
                <a:spcPts val="1600"/>
              </a:spcBef>
              <a:spcAft>
                <a:spcPts val="1600"/>
              </a:spcAft>
              <a:buNone/>
            </a:pPr>
            <a:r>
              <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Right Join Diagram</a:t>
            </a:r>
            <a:endParaRPr/>
          </a:p>
        </p:txBody>
      </p:sp>
      <p:pic>
        <p:nvPicPr>
          <p:cNvPr id="1384" name="Google Shape;1384;p235"/>
          <p:cNvPicPr preferRelativeResize="0"/>
          <p:nvPr/>
        </p:nvPicPr>
        <p:blipFill>
          <a:blip r:embed="rId3">
            <a:alphaModFix/>
          </a:blip>
          <a:stretch>
            <a:fillRect/>
          </a:stretch>
        </p:blipFill>
        <p:spPr>
          <a:xfrm>
            <a:off x="2438413" y="2006250"/>
            <a:ext cx="4267177" cy="298485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Right Join</a:t>
            </a:r>
            <a:endParaRPr/>
          </a:p>
        </p:txBody>
      </p:sp>
      <p:pic>
        <p:nvPicPr>
          <p:cNvPr id="1390" name="Google Shape;1390;p236"/>
          <p:cNvPicPr preferRelativeResize="0"/>
          <p:nvPr/>
        </p:nvPicPr>
        <p:blipFill>
          <a:blip r:embed="rId3">
            <a:alphaModFix/>
          </a:blip>
          <a:stretch>
            <a:fillRect/>
          </a:stretch>
        </p:blipFill>
        <p:spPr>
          <a:xfrm>
            <a:off x="152400" y="2006250"/>
            <a:ext cx="8839199" cy="1410631"/>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Cross Join</a:t>
            </a:r>
            <a:endParaRPr/>
          </a:p>
        </p:txBody>
      </p:sp>
      <p:sp>
        <p:nvSpPr>
          <p:cNvPr id="1396" name="Google Shape;1396;p2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CROSS JOIN adalah salah satu JOIN yang sangat jangan sekali digunakan</a:t>
            </a:r>
            <a:endParaRPr/>
          </a:p>
          <a:p>
            <a:pPr indent="-311150" lvl="0" marL="457200" rtl="0" algn="l">
              <a:spcBef>
                <a:spcPts val="0"/>
              </a:spcBef>
              <a:spcAft>
                <a:spcPts val="0"/>
              </a:spcAft>
              <a:buSzPts val="1300"/>
              <a:buChar char="●"/>
            </a:pPr>
            <a:r>
              <a:rPr lang="id"/>
              <a:t>CROSS JOIN adalah melakukan join dengan cara mengkalikan data di tabel pertama dengan dada di table kedua</a:t>
            </a:r>
            <a:endParaRPr/>
          </a:p>
          <a:p>
            <a:pPr indent="-311150" lvl="0" marL="457200" rtl="0" algn="l">
              <a:spcBef>
                <a:spcPts val="0"/>
              </a:spcBef>
              <a:spcAft>
                <a:spcPts val="0"/>
              </a:spcAft>
              <a:buSzPts val="1300"/>
              <a:buChar char="●"/>
            </a:pPr>
            <a:r>
              <a:rPr lang="id"/>
              <a:t>Artinya jika ada 5 data di tabel pertama, dan 5 data di tabel kedua, akan menghasilkan 25 kombinasi data (5 x 5)</a:t>
            </a:r>
            <a:endParaRPr/>
          </a:p>
          <a:p>
            <a:pPr indent="-311150" lvl="0" marL="457200" rtl="0" algn="l">
              <a:spcBef>
                <a:spcPts val="0"/>
              </a:spcBef>
              <a:spcAft>
                <a:spcPts val="0"/>
              </a:spcAft>
              <a:buSzPts val="1300"/>
              <a:buChar char="●"/>
            </a:pPr>
            <a:r>
              <a:rPr lang="id"/>
              <a:t>Sekali lagi perlu diingat, ini adalah JOIN yang sangat jarang sekali digunakan</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2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Cross Join</a:t>
            </a:r>
            <a:endParaRPr/>
          </a:p>
        </p:txBody>
      </p:sp>
      <p:pic>
        <p:nvPicPr>
          <p:cNvPr id="1402" name="Google Shape;1402;p238"/>
          <p:cNvPicPr preferRelativeResize="0"/>
          <p:nvPr/>
        </p:nvPicPr>
        <p:blipFill>
          <a:blip r:embed="rId3">
            <a:alphaModFix/>
          </a:blip>
          <a:stretch>
            <a:fillRect/>
          </a:stretch>
        </p:blipFill>
        <p:spPr>
          <a:xfrm>
            <a:off x="152400" y="2006250"/>
            <a:ext cx="8839199" cy="1383089"/>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Tabel Perkalian</a:t>
            </a:r>
            <a:endParaRPr/>
          </a:p>
        </p:txBody>
      </p:sp>
      <p:pic>
        <p:nvPicPr>
          <p:cNvPr id="1408" name="Google Shape;1408;p239"/>
          <p:cNvPicPr preferRelativeResize="0"/>
          <p:nvPr/>
        </p:nvPicPr>
        <p:blipFill>
          <a:blip r:embed="rId3">
            <a:alphaModFix/>
          </a:blip>
          <a:stretch>
            <a:fillRect/>
          </a:stretch>
        </p:blipFill>
        <p:spPr>
          <a:xfrm>
            <a:off x="152400" y="2006250"/>
            <a:ext cx="8839200" cy="2200877"/>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Cross Join Tabel Perkalian</a:t>
            </a:r>
            <a:endParaRPr/>
          </a:p>
        </p:txBody>
      </p:sp>
      <p:pic>
        <p:nvPicPr>
          <p:cNvPr id="1414" name="Google Shape;1414;p240"/>
          <p:cNvPicPr preferRelativeResize="0"/>
          <p:nvPr/>
        </p:nvPicPr>
        <p:blipFill>
          <a:blip r:embed="rId3">
            <a:alphaModFix/>
          </a:blip>
          <a:stretch>
            <a:fillRect/>
          </a:stretch>
        </p:blipFill>
        <p:spPr>
          <a:xfrm>
            <a:off x="152400" y="2006250"/>
            <a:ext cx="8839199" cy="1871222"/>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Subqueries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JetBrains DataGrip</a:t>
            </a:r>
            <a:endParaRPr/>
          </a:p>
        </p:txBody>
      </p:sp>
      <p:sp>
        <p:nvSpPr>
          <p:cNvPr id="218" name="Google Shape;218;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DataGrip adalah aplikasi Database Client yang berbayar</a:t>
            </a:r>
            <a:endParaRPr/>
          </a:p>
          <a:p>
            <a:pPr indent="-311150" lvl="0" marL="457200" rtl="0" algn="l">
              <a:spcBef>
                <a:spcPts val="0"/>
              </a:spcBef>
              <a:spcAft>
                <a:spcPts val="0"/>
              </a:spcAft>
              <a:buSzPts val="1300"/>
              <a:buChar char="●"/>
            </a:pPr>
            <a:r>
              <a:rPr lang="id"/>
              <a:t>DataGrip mendukung banyak sekali DBMS sehingga kita cukup menggunakan DataGrip untuk manajemen semua database yang kita gunakan</a:t>
            </a:r>
            <a:endParaRPr/>
          </a:p>
          <a:p>
            <a:pPr indent="-311150" lvl="0" marL="457200" rtl="0" algn="l">
              <a:spcBef>
                <a:spcPts val="0"/>
              </a:spcBef>
              <a:spcAft>
                <a:spcPts val="0"/>
              </a:spcAft>
              <a:buSzPts val="1300"/>
              <a:buChar char="●"/>
            </a:pPr>
            <a:r>
              <a:rPr lang="id"/>
              <a:t>Selain mendukung Relational DBMS, DataGrip juga mendukung DBMS yang NoSQL seperti MongoDB, Cassandra, dan lain-lain</a:t>
            </a:r>
            <a:endParaRPr/>
          </a:p>
          <a:p>
            <a:pPr indent="-311150" lvl="0" marL="457200" rtl="0" algn="l">
              <a:spcBef>
                <a:spcPts val="0"/>
              </a:spcBef>
              <a:spcAft>
                <a:spcPts val="0"/>
              </a:spcAft>
              <a:buSzPts val="1300"/>
              <a:buChar char="●"/>
            </a:pPr>
            <a:r>
              <a:rPr lang="id" u="sng">
                <a:solidFill>
                  <a:schemeClr val="hlink"/>
                </a:solidFill>
                <a:hlinkClick r:id="rId3"/>
              </a:rPr>
              <a:t>https://www.jetbrains.com/datagrip/</a:t>
            </a:r>
            <a:r>
              <a:rPr lang="id"/>
              <a:t> </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Subquery di WHERE</a:t>
            </a:r>
            <a:endParaRPr/>
          </a:p>
        </p:txBody>
      </p:sp>
      <p:sp>
        <p:nvSpPr>
          <p:cNvPr id="1425" name="Google Shape;1425;p2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pencarian data menggunakan WHERE dari hasil SELECT query</a:t>
            </a:r>
            <a:endParaRPr/>
          </a:p>
          <a:p>
            <a:pPr indent="-311150" lvl="0" marL="457200" rtl="0" algn="l">
              <a:spcBef>
                <a:spcPts val="0"/>
              </a:spcBef>
              <a:spcAft>
                <a:spcPts val="0"/>
              </a:spcAft>
              <a:buSzPts val="1300"/>
              <a:buChar char="●"/>
            </a:pPr>
            <a:r>
              <a:rPr lang="id"/>
              <a:t>Fitur ini dinamakan Subquery</a:t>
            </a:r>
            <a:endParaRPr/>
          </a:p>
          <a:p>
            <a:pPr indent="-311150" lvl="0" marL="457200" rtl="0" algn="l">
              <a:spcBef>
                <a:spcPts val="0"/>
              </a:spcBef>
              <a:spcAft>
                <a:spcPts val="0"/>
              </a:spcAft>
              <a:buSzPts val="1300"/>
              <a:buChar char="●"/>
            </a:pPr>
            <a:r>
              <a:rPr lang="id"/>
              <a:t>Contoh, kita ingin mencari products yang harganya diatas harga rata-rata, artinya kita akan melakukan SELECT dengan WHERE price &gt; harga rata, dimana harga rata-rata perlu kita hitung menggunakan query SELECT lainnya menggunakan aggregate function AVG</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Subquery di WHERE Clause</a:t>
            </a:r>
            <a:endParaRPr/>
          </a:p>
        </p:txBody>
      </p:sp>
      <p:pic>
        <p:nvPicPr>
          <p:cNvPr id="1431" name="Google Shape;1431;p243"/>
          <p:cNvPicPr preferRelativeResize="0"/>
          <p:nvPr/>
        </p:nvPicPr>
        <p:blipFill>
          <a:blip r:embed="rId3">
            <a:alphaModFix/>
          </a:blip>
          <a:stretch>
            <a:fillRect/>
          </a:stretch>
        </p:blipFill>
        <p:spPr>
          <a:xfrm>
            <a:off x="152400" y="2006250"/>
            <a:ext cx="8839200" cy="2031868"/>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2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Subquery di FROM</a:t>
            </a:r>
            <a:endParaRPr/>
          </a:p>
        </p:txBody>
      </p:sp>
      <p:sp>
        <p:nvSpPr>
          <p:cNvPr id="1437" name="Google Shape;1437;p2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di WHERE clause, Subquery juga bisa dilakukan di FROM clause</a:t>
            </a:r>
            <a:endParaRPr/>
          </a:p>
          <a:p>
            <a:pPr indent="-311150" lvl="0" marL="457200" rtl="0" algn="l">
              <a:spcBef>
                <a:spcPts val="0"/>
              </a:spcBef>
              <a:spcAft>
                <a:spcPts val="0"/>
              </a:spcAft>
              <a:buSzPts val="1300"/>
              <a:buChar char="●"/>
            </a:pPr>
            <a:r>
              <a:rPr lang="id"/>
              <a:t>Misal kita ingin mencari data dari hasil query SELECT, itu bisa kita lakukan di MySQL</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Subquery di FROM Clause</a:t>
            </a:r>
            <a:endParaRPr/>
          </a:p>
        </p:txBody>
      </p:sp>
      <p:pic>
        <p:nvPicPr>
          <p:cNvPr id="1443" name="Google Shape;1443;p245"/>
          <p:cNvPicPr preferRelativeResize="0"/>
          <p:nvPr/>
        </p:nvPicPr>
        <p:blipFill>
          <a:blip r:embed="rId3">
            <a:alphaModFix/>
          </a:blip>
          <a:stretch>
            <a:fillRect/>
          </a:stretch>
        </p:blipFill>
        <p:spPr>
          <a:xfrm>
            <a:off x="152400" y="2006250"/>
            <a:ext cx="8839197" cy="2074315"/>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2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 Operator</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 Operator</a:t>
            </a:r>
            <a:endParaRPr/>
          </a:p>
        </p:txBody>
      </p:sp>
      <p:sp>
        <p:nvSpPr>
          <p:cNvPr id="1454" name="Google Shape;1454;p2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mendukung operator Set, dimana ini adalah operasi antara hasil dari dua SELECT query. Ada banyak jenis operator Set, yaitu :</a:t>
            </a:r>
            <a:endParaRPr/>
          </a:p>
          <a:p>
            <a:pPr indent="-311150" lvl="0" marL="457200" rtl="0" algn="l">
              <a:spcBef>
                <a:spcPts val="1600"/>
              </a:spcBef>
              <a:spcAft>
                <a:spcPts val="0"/>
              </a:spcAft>
              <a:buSzPts val="1300"/>
              <a:buChar char="●"/>
            </a:pPr>
            <a:r>
              <a:rPr lang="id"/>
              <a:t>UNION</a:t>
            </a:r>
            <a:endParaRPr/>
          </a:p>
          <a:p>
            <a:pPr indent="-311150" lvl="0" marL="457200" rtl="0" algn="l">
              <a:spcBef>
                <a:spcPts val="0"/>
              </a:spcBef>
              <a:spcAft>
                <a:spcPts val="0"/>
              </a:spcAft>
              <a:buSzPts val="1300"/>
              <a:buChar char="●"/>
            </a:pPr>
            <a:r>
              <a:rPr lang="id"/>
              <a:t>UNION ALL</a:t>
            </a:r>
            <a:endParaRPr/>
          </a:p>
          <a:p>
            <a:pPr indent="-311150" lvl="0" marL="457200" rtl="0" algn="l">
              <a:spcBef>
                <a:spcPts val="0"/>
              </a:spcBef>
              <a:spcAft>
                <a:spcPts val="0"/>
              </a:spcAft>
              <a:buSzPts val="1300"/>
              <a:buChar char="●"/>
            </a:pPr>
            <a:r>
              <a:rPr lang="id"/>
              <a:t>INTERSECT, dan</a:t>
            </a:r>
            <a:endParaRPr/>
          </a:p>
          <a:p>
            <a:pPr indent="-311150" lvl="0" marL="457200" rtl="0" algn="l">
              <a:spcBef>
                <a:spcPts val="0"/>
              </a:spcBef>
              <a:spcAft>
                <a:spcPts val="0"/>
              </a:spcAft>
              <a:buSzPts val="1300"/>
              <a:buChar char="●"/>
            </a:pPr>
            <a:r>
              <a:rPr lang="id"/>
              <a:t>MINUS</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Guest Book</a:t>
            </a:r>
            <a:endParaRPr/>
          </a:p>
        </p:txBody>
      </p:sp>
      <p:pic>
        <p:nvPicPr>
          <p:cNvPr id="1460" name="Google Shape;1460;p248"/>
          <p:cNvPicPr preferRelativeResize="0"/>
          <p:nvPr/>
        </p:nvPicPr>
        <p:blipFill>
          <a:blip r:embed="rId3">
            <a:alphaModFix/>
          </a:blip>
          <a:stretch>
            <a:fillRect/>
          </a:stretch>
        </p:blipFill>
        <p:spPr>
          <a:xfrm>
            <a:off x="152400" y="2006250"/>
            <a:ext cx="8421542" cy="2984850"/>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UNION</a:t>
            </a:r>
            <a:endParaRPr/>
          </a:p>
        </p:txBody>
      </p:sp>
      <p:sp>
        <p:nvSpPr>
          <p:cNvPr id="1466" name="Google Shape;1466;p2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UNION adalah operasi menggabungkan dua buah SELECT query, dimana jika terdapat data yang duplikat, data duplikatnya akan dihapus dari hasil query</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UNION</a:t>
            </a:r>
            <a:endParaRPr/>
          </a:p>
        </p:txBody>
      </p:sp>
      <p:pic>
        <p:nvPicPr>
          <p:cNvPr id="1472" name="Google Shape;1472;p250"/>
          <p:cNvPicPr preferRelativeResize="0"/>
          <p:nvPr/>
        </p:nvPicPr>
        <p:blipFill>
          <a:blip r:embed="rId3">
            <a:alphaModFix/>
          </a:blip>
          <a:stretch>
            <a:fillRect/>
          </a:stretch>
        </p:blipFill>
        <p:spPr>
          <a:xfrm>
            <a:off x="2387300" y="2006250"/>
            <a:ext cx="4369389" cy="2984850"/>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2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UNION</a:t>
            </a:r>
            <a:endParaRPr/>
          </a:p>
        </p:txBody>
      </p:sp>
      <p:pic>
        <p:nvPicPr>
          <p:cNvPr id="1478" name="Google Shape;1478;p251"/>
          <p:cNvPicPr preferRelativeResize="0"/>
          <p:nvPr/>
        </p:nvPicPr>
        <p:blipFill>
          <a:blip r:embed="rId3">
            <a:alphaModFix/>
          </a:blip>
          <a:stretch>
            <a:fillRect/>
          </a:stretch>
        </p:blipFill>
        <p:spPr>
          <a:xfrm>
            <a:off x="152400" y="2006250"/>
            <a:ext cx="8839200" cy="188456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UNION ALL</a:t>
            </a:r>
            <a:endParaRPr/>
          </a:p>
        </p:txBody>
      </p:sp>
      <p:sp>
        <p:nvSpPr>
          <p:cNvPr id="1484" name="Google Shape;1484;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UNION ALL adalah operasi yang sama dengan UNION, namun data duplikat tetap akan ditampilkan di hasil query nya</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UNION ALL</a:t>
            </a:r>
            <a:endParaRPr/>
          </a:p>
        </p:txBody>
      </p:sp>
      <p:pic>
        <p:nvPicPr>
          <p:cNvPr id="1490" name="Google Shape;1490;p253"/>
          <p:cNvPicPr preferRelativeResize="0"/>
          <p:nvPr/>
        </p:nvPicPr>
        <p:blipFill>
          <a:blip r:embed="rId3">
            <a:alphaModFix/>
          </a:blip>
          <a:stretch>
            <a:fillRect/>
          </a:stretch>
        </p:blipFill>
        <p:spPr>
          <a:xfrm>
            <a:off x="2317950" y="2006250"/>
            <a:ext cx="4508110"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2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UNION ALL</a:t>
            </a:r>
            <a:endParaRPr/>
          </a:p>
        </p:txBody>
      </p:sp>
      <p:pic>
        <p:nvPicPr>
          <p:cNvPr id="1496" name="Google Shape;1496;p254"/>
          <p:cNvPicPr preferRelativeResize="0"/>
          <p:nvPr/>
        </p:nvPicPr>
        <p:blipFill>
          <a:blip r:embed="rId3">
            <a:alphaModFix/>
          </a:blip>
          <a:stretch>
            <a:fillRect/>
          </a:stretch>
        </p:blipFill>
        <p:spPr>
          <a:xfrm>
            <a:off x="152400" y="2006250"/>
            <a:ext cx="7614218" cy="2984849"/>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2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INTERSECT</a:t>
            </a:r>
            <a:endParaRPr/>
          </a:p>
        </p:txBody>
      </p:sp>
      <p:sp>
        <p:nvSpPr>
          <p:cNvPr id="1502" name="Google Shape;1502;p2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INTERSECT adalah operasi menggabungkan dua query, namun yang diambil hanya data yang terdapat pada hasil query pertama dan query kedua</a:t>
            </a:r>
            <a:endParaRPr/>
          </a:p>
          <a:p>
            <a:pPr indent="-311150" lvl="0" marL="457200" rtl="0" algn="l">
              <a:spcBef>
                <a:spcPts val="0"/>
              </a:spcBef>
              <a:spcAft>
                <a:spcPts val="0"/>
              </a:spcAft>
              <a:buSzPts val="1300"/>
              <a:buChar char="●"/>
            </a:pPr>
            <a:r>
              <a:rPr lang="id"/>
              <a:t>Data yang tidak hanya ada di salah satu query, kan dihapus di hasil operasi INTERSECT </a:t>
            </a:r>
            <a:endParaRPr/>
          </a:p>
          <a:p>
            <a:pPr indent="-311150" lvl="0" marL="457200" rtl="0" algn="l">
              <a:spcBef>
                <a:spcPts val="0"/>
              </a:spcBef>
              <a:spcAft>
                <a:spcPts val="0"/>
              </a:spcAft>
              <a:buSzPts val="1300"/>
              <a:buChar char="●"/>
            </a:pPr>
            <a:r>
              <a:rPr lang="id"/>
              <a:t>Data nya muncul tidak dalam keadaan duplikat</a:t>
            </a:r>
            <a:endParaRPr/>
          </a:p>
          <a:p>
            <a:pPr indent="-311150" lvl="0" marL="457200" rtl="0" algn="l">
              <a:spcBef>
                <a:spcPts val="0"/>
              </a:spcBef>
              <a:spcAft>
                <a:spcPts val="0"/>
              </a:spcAft>
              <a:buSzPts val="1300"/>
              <a:buChar char="●"/>
            </a:pPr>
            <a:r>
              <a:rPr lang="id"/>
              <a:t>Sayangnya, MySQL tidak memiliki operator INTERSECT, dengan demikian untuk melakukan operasi INTERSECT, kita harus lakukan secara manual menggunakan JOIN atau SUBQUERY</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INTERSECT</a:t>
            </a:r>
            <a:endParaRPr/>
          </a:p>
        </p:txBody>
      </p:sp>
      <p:pic>
        <p:nvPicPr>
          <p:cNvPr id="1508" name="Google Shape;1508;p256"/>
          <p:cNvPicPr preferRelativeResize="0"/>
          <p:nvPr/>
        </p:nvPicPr>
        <p:blipFill>
          <a:blip r:embed="rId3">
            <a:alphaModFix/>
          </a:blip>
          <a:stretch>
            <a:fillRect/>
          </a:stretch>
        </p:blipFill>
        <p:spPr>
          <a:xfrm>
            <a:off x="2349800" y="2006250"/>
            <a:ext cx="4444403" cy="2984850"/>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INTERSECT</a:t>
            </a:r>
            <a:endParaRPr/>
          </a:p>
        </p:txBody>
      </p:sp>
      <p:pic>
        <p:nvPicPr>
          <p:cNvPr id="1514" name="Google Shape;1514;p257"/>
          <p:cNvPicPr preferRelativeResize="0"/>
          <p:nvPr/>
        </p:nvPicPr>
        <p:blipFill>
          <a:blip r:embed="rId3">
            <a:alphaModFix/>
          </a:blip>
          <a:stretch>
            <a:fillRect/>
          </a:stretch>
        </p:blipFill>
        <p:spPr>
          <a:xfrm>
            <a:off x="152400" y="2006250"/>
            <a:ext cx="8839202" cy="2274478"/>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MINUS</a:t>
            </a:r>
            <a:endParaRPr/>
          </a:p>
        </p:txBody>
      </p:sp>
      <p:sp>
        <p:nvSpPr>
          <p:cNvPr id="1520" name="Google Shape;1520;p2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MINUS adalah operasi dimana query pertama akan dihilangkan oleh query kedua</a:t>
            </a:r>
            <a:endParaRPr/>
          </a:p>
          <a:p>
            <a:pPr indent="-311150" lvl="0" marL="457200" rtl="0" algn="l">
              <a:spcBef>
                <a:spcPts val="0"/>
              </a:spcBef>
              <a:spcAft>
                <a:spcPts val="0"/>
              </a:spcAft>
              <a:buSzPts val="1300"/>
              <a:buChar char="●"/>
            </a:pPr>
            <a:r>
              <a:rPr lang="id"/>
              <a:t>Artinya jika ada data di query pertama yang sama dengan data yang ada di query kedua, maka data tersebut akan dihapus dari hasil query MINUS</a:t>
            </a:r>
            <a:endParaRPr/>
          </a:p>
          <a:p>
            <a:pPr indent="-311150" lvl="0" marL="457200" rtl="0" algn="l">
              <a:spcBef>
                <a:spcPts val="0"/>
              </a:spcBef>
              <a:spcAft>
                <a:spcPts val="0"/>
              </a:spcAft>
              <a:buSzPts val="1300"/>
              <a:buChar char="●"/>
            </a:pPr>
            <a:r>
              <a:rPr lang="id"/>
              <a:t>Sayang nya, di MySQL juga tidak ada operator MINUS, namun hal ini bisa kita lakukan menggunakan JOIN</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2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MINUS</a:t>
            </a:r>
            <a:endParaRPr/>
          </a:p>
        </p:txBody>
      </p:sp>
      <p:pic>
        <p:nvPicPr>
          <p:cNvPr id="1526" name="Google Shape;1526;p259"/>
          <p:cNvPicPr preferRelativeResize="0"/>
          <p:nvPr/>
        </p:nvPicPr>
        <p:blipFill>
          <a:blip r:embed="rId3">
            <a:alphaModFix/>
          </a:blip>
          <a:stretch>
            <a:fillRect/>
          </a:stretch>
        </p:blipFill>
        <p:spPr>
          <a:xfrm>
            <a:off x="2365388" y="2006250"/>
            <a:ext cx="4413222" cy="2984850"/>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MINUS</a:t>
            </a:r>
            <a:endParaRPr/>
          </a:p>
        </p:txBody>
      </p:sp>
      <p:pic>
        <p:nvPicPr>
          <p:cNvPr id="1532" name="Google Shape;1532;p260"/>
          <p:cNvPicPr preferRelativeResize="0"/>
          <p:nvPr/>
        </p:nvPicPr>
        <p:blipFill>
          <a:blip r:embed="rId3">
            <a:alphaModFix/>
          </a:blip>
          <a:stretch>
            <a:fillRect/>
          </a:stretch>
        </p:blipFill>
        <p:spPr>
          <a:xfrm>
            <a:off x="152400" y="2006250"/>
            <a:ext cx="8839202" cy="1515292"/>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2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Transaction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a:t>
            </a:r>
            <a:endParaRPr/>
          </a:p>
        </p:txBody>
      </p:sp>
      <p:sp>
        <p:nvSpPr>
          <p:cNvPr id="229" name="Google Shape;229;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adalah tempat kita menyimpan table di MySQL</a:t>
            </a:r>
            <a:endParaRPr/>
          </a:p>
          <a:p>
            <a:pPr indent="-311150" lvl="0" marL="457200" rtl="0" algn="l">
              <a:spcBef>
                <a:spcPts val="0"/>
              </a:spcBef>
              <a:spcAft>
                <a:spcPts val="0"/>
              </a:spcAft>
              <a:buSzPts val="1300"/>
              <a:buChar char="●"/>
            </a:pPr>
            <a:r>
              <a:rPr lang="id"/>
              <a:t>Jika kita misalkan table di MySQL adalah sebuah file, maka database adalah folder nya, dimana kita bisa menyimpan banyak table di sebuah database</a:t>
            </a:r>
            <a:endParaRPr/>
          </a:p>
          <a:p>
            <a:pPr indent="-311150" lvl="0" marL="457200" rtl="0" algn="l">
              <a:spcBef>
                <a:spcPts val="0"/>
              </a:spcBef>
              <a:spcAft>
                <a:spcPts val="0"/>
              </a:spcAft>
              <a:buSzPts val="1300"/>
              <a:buChar char="●"/>
            </a:pPr>
            <a:r>
              <a:rPr lang="id"/>
              <a:t>Biasanya pembuatan kita akan membuat satu database untuk satu jenis aplikasi, walaupun satu aplikasi bisa menggunakan lebih dari satu database, namun lumrahnya, satu aplikasi akan menggunakan satu database</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Butuh Transaction?</a:t>
            </a:r>
            <a:endParaRPr/>
          </a:p>
        </p:txBody>
      </p:sp>
      <p:sp>
        <p:nvSpPr>
          <p:cNvPr id="1543" name="Google Shape;1543;p2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berbasis database, jarang sekali kita akan melakukan satu jenis perintah SQL per aksi yang dibuat aplikasi</a:t>
            </a:r>
            <a:endParaRPr/>
          </a:p>
          <a:p>
            <a:pPr indent="-311150" lvl="0" marL="457200" rtl="0" algn="l">
              <a:spcBef>
                <a:spcPts val="0"/>
              </a:spcBef>
              <a:spcAft>
                <a:spcPts val="0"/>
              </a:spcAft>
              <a:buSzPts val="1300"/>
              <a:buChar char="●"/>
            </a:pPr>
            <a:r>
              <a:rPr lang="id"/>
              <a:t>Contoh, ketika membuat toko online, ketika customer menekan tombol Pesan, banyak yang harus kita lakukan, misal</a:t>
            </a:r>
            <a:endParaRPr/>
          </a:p>
          <a:p>
            <a:pPr indent="-298450" lvl="1" marL="914400" rtl="0" algn="l">
              <a:spcBef>
                <a:spcPts val="0"/>
              </a:spcBef>
              <a:spcAft>
                <a:spcPts val="0"/>
              </a:spcAft>
              <a:buSzPts val="1100"/>
              <a:buChar char="○"/>
            </a:pPr>
            <a:r>
              <a:rPr lang="id"/>
              <a:t>Membuat data pesanan di tabel order</a:t>
            </a:r>
            <a:endParaRPr/>
          </a:p>
          <a:p>
            <a:pPr indent="-298450" lvl="1" marL="914400" rtl="0" algn="l">
              <a:spcBef>
                <a:spcPts val="0"/>
              </a:spcBef>
              <a:spcAft>
                <a:spcPts val="0"/>
              </a:spcAft>
              <a:buSzPts val="1100"/>
              <a:buChar char="○"/>
            </a:pPr>
            <a:r>
              <a:rPr lang="id"/>
              <a:t>Membuat data detail pesanan di tabel order detail</a:t>
            </a:r>
            <a:endParaRPr/>
          </a:p>
          <a:p>
            <a:pPr indent="-298450" lvl="1" marL="914400" rtl="0" algn="l">
              <a:spcBef>
                <a:spcPts val="0"/>
              </a:spcBef>
              <a:spcAft>
                <a:spcPts val="0"/>
              </a:spcAft>
              <a:buSzPts val="1100"/>
              <a:buChar char="○"/>
            </a:pPr>
            <a:r>
              <a:rPr lang="id"/>
              <a:t>Menurunkan quantity di tabel produk</a:t>
            </a:r>
            <a:endParaRPr/>
          </a:p>
          <a:p>
            <a:pPr indent="-298450" lvl="1" marL="914400" rtl="0" algn="l">
              <a:spcBef>
                <a:spcPts val="0"/>
              </a:spcBef>
              <a:spcAft>
                <a:spcPts val="0"/>
              </a:spcAft>
              <a:buSzPts val="1100"/>
              <a:buChar char="○"/>
            </a:pPr>
            <a:r>
              <a:rPr lang="id"/>
              <a:t>Dan yang lainnya</a:t>
            </a:r>
            <a:endParaRPr/>
          </a:p>
          <a:p>
            <a:pPr indent="-311150" lvl="0" marL="457200" rtl="0" algn="l">
              <a:spcBef>
                <a:spcPts val="0"/>
              </a:spcBef>
              <a:spcAft>
                <a:spcPts val="0"/>
              </a:spcAft>
              <a:buSzPts val="1300"/>
              <a:buChar char="●"/>
            </a:pPr>
            <a:r>
              <a:rPr lang="id"/>
              <a:t>Artinya, bisa saja dalam satu aksi, kita akan melakukan beberapa perintah sekaligus</a:t>
            </a:r>
            <a:endParaRPr/>
          </a:p>
          <a:p>
            <a:pPr indent="-311150" lvl="0" marL="457200" rtl="0" algn="l">
              <a:spcBef>
                <a:spcPts val="0"/>
              </a:spcBef>
              <a:spcAft>
                <a:spcPts val="0"/>
              </a:spcAft>
              <a:buSzPts val="1300"/>
              <a:buChar char="●"/>
            </a:pPr>
            <a:r>
              <a:rPr lang="id"/>
              <a:t>Jika terjadi kesalahan di salah satu perintah, harapannya adalah perintah-perintah sebelumnya dibatalkan, agar data tetap konsisten</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Transaction</a:t>
            </a:r>
            <a:endParaRPr/>
          </a:p>
        </p:txBody>
      </p:sp>
      <p:sp>
        <p:nvSpPr>
          <p:cNvPr id="1549" name="Google Shape;1549;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transaction adalah fitur di DBMS dimana kita bisa memungkinan beberapa perintah dianggap menjadi sebuah kesatuan perintah yang kita sebut transaction</a:t>
            </a:r>
            <a:endParaRPr/>
          </a:p>
          <a:p>
            <a:pPr indent="-311150" lvl="0" marL="457200" rtl="0" algn="l">
              <a:spcBef>
                <a:spcPts val="0"/>
              </a:spcBef>
              <a:spcAft>
                <a:spcPts val="0"/>
              </a:spcAft>
              <a:buSzPts val="1300"/>
              <a:buChar char="●"/>
            </a:pPr>
            <a:r>
              <a:rPr lang="id"/>
              <a:t>Jika terdapat satu saja proses gagal di transaction, maka secara otomatis perintah-perintah sebelumnya akan dibatalkan</a:t>
            </a:r>
            <a:endParaRPr/>
          </a:p>
          <a:p>
            <a:pPr indent="-311150" lvl="0" marL="457200" rtl="0" algn="l">
              <a:spcBef>
                <a:spcPts val="0"/>
              </a:spcBef>
              <a:spcAft>
                <a:spcPts val="0"/>
              </a:spcAft>
              <a:buSzPts val="1300"/>
              <a:buChar char="●"/>
            </a:pPr>
            <a:r>
              <a:rPr lang="id"/>
              <a:t>Jika sebuah transaction sukses, maka semua perintah akan dipastikan sukses</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2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Transaction</a:t>
            </a:r>
            <a:endParaRPr/>
          </a:p>
        </p:txBody>
      </p:sp>
      <p:pic>
        <p:nvPicPr>
          <p:cNvPr id="1555" name="Google Shape;1555;p264"/>
          <p:cNvPicPr preferRelativeResize="0"/>
          <p:nvPr/>
        </p:nvPicPr>
        <p:blipFill>
          <a:blip r:embed="rId3">
            <a:alphaModFix/>
          </a:blip>
          <a:stretch>
            <a:fillRect/>
          </a:stretch>
        </p:blipFill>
        <p:spPr>
          <a:xfrm>
            <a:off x="936413" y="2006250"/>
            <a:ext cx="7274765" cy="29848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Membatalkan Transaction</a:t>
            </a:r>
            <a:endParaRPr/>
          </a:p>
        </p:txBody>
      </p:sp>
      <p:pic>
        <p:nvPicPr>
          <p:cNvPr id="1561" name="Google Shape;1561;p265"/>
          <p:cNvPicPr preferRelativeResize="0"/>
          <p:nvPr/>
        </p:nvPicPr>
        <p:blipFill>
          <a:blip r:embed="rId3">
            <a:alphaModFix/>
          </a:blip>
          <a:stretch>
            <a:fillRect/>
          </a:stretch>
        </p:blipFill>
        <p:spPr>
          <a:xfrm>
            <a:off x="916688" y="2006250"/>
            <a:ext cx="7310626" cy="2984850"/>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2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Transaction di MySQL</a:t>
            </a:r>
            <a:endParaRPr/>
          </a:p>
        </p:txBody>
      </p:sp>
      <p:graphicFrame>
        <p:nvGraphicFramePr>
          <p:cNvPr id="1567" name="Google Shape;1567;p266"/>
          <p:cNvGraphicFramePr/>
          <p:nvPr/>
        </p:nvGraphicFramePr>
        <p:xfrm>
          <a:off x="952500" y="2000250"/>
          <a:ext cx="3000000" cy="3000000"/>
        </p:xfrm>
        <a:graphic>
          <a:graphicData uri="http://schemas.openxmlformats.org/drawingml/2006/table">
            <a:tbl>
              <a:tblPr>
                <a:noFill/>
                <a:tableStyleId>{7B531C9E-9BAB-4558-8144-AAF48A2CEBDE}</a:tableStyleId>
              </a:tblPr>
              <a:tblGrid>
                <a:gridCol w="3619500"/>
                <a:gridCol w="3619500"/>
              </a:tblGrid>
              <a:tr h="381000">
                <a:tc>
                  <a:txBody>
                    <a:bodyPr/>
                    <a:lstStyle/>
                    <a:p>
                      <a:pPr indent="0" lvl="0" marL="0" rtl="0" algn="l">
                        <a:spcBef>
                          <a:spcPts val="0"/>
                        </a:spcBef>
                        <a:spcAft>
                          <a:spcPts val="0"/>
                        </a:spcAft>
                        <a:buNone/>
                      </a:pPr>
                      <a:r>
                        <a:rPr lang="id"/>
                        <a:t>Perintah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START TRANSACTION</a:t>
                      </a:r>
                      <a:endParaRPr/>
                    </a:p>
                  </a:txBody>
                  <a:tcPr marT="91425" marB="91425" marR="91425" marL="91425"/>
                </a:tc>
                <a:tc>
                  <a:txBody>
                    <a:bodyPr/>
                    <a:lstStyle/>
                    <a:p>
                      <a:pPr indent="0" lvl="0" marL="0" rtl="0" algn="l">
                        <a:spcBef>
                          <a:spcPts val="0"/>
                        </a:spcBef>
                        <a:spcAft>
                          <a:spcPts val="0"/>
                        </a:spcAft>
                        <a:buNone/>
                      </a:pPr>
                      <a:r>
                        <a:rPr lang="id"/>
                        <a:t>Memulai proses transaksi, proses selanjutnya akan dianggap transaksi sampai perintah COMMIT atau ROLLBACK</a:t>
                      </a:r>
                      <a:endParaRPr/>
                    </a:p>
                  </a:txBody>
                  <a:tcPr marT="91425" marB="91425" marR="91425" marL="91425"/>
                </a:tc>
              </a:tr>
              <a:tr h="381000">
                <a:tc>
                  <a:txBody>
                    <a:bodyPr/>
                    <a:lstStyle/>
                    <a:p>
                      <a:pPr indent="0" lvl="0" marL="0" rtl="0" algn="l">
                        <a:spcBef>
                          <a:spcPts val="0"/>
                        </a:spcBef>
                        <a:spcAft>
                          <a:spcPts val="0"/>
                        </a:spcAft>
                        <a:buNone/>
                      </a:pPr>
                      <a:r>
                        <a:rPr lang="id"/>
                        <a:t>COMMIT</a:t>
                      </a:r>
                      <a:endParaRPr/>
                    </a:p>
                  </a:txBody>
                  <a:tcPr marT="91425" marB="91425" marR="91425" marL="91425"/>
                </a:tc>
                <a:tc>
                  <a:txBody>
                    <a:bodyPr/>
                    <a:lstStyle/>
                    <a:p>
                      <a:pPr indent="0" lvl="0" marL="0" rtl="0" algn="l">
                        <a:spcBef>
                          <a:spcPts val="0"/>
                        </a:spcBef>
                        <a:spcAft>
                          <a:spcPts val="0"/>
                        </a:spcAft>
                        <a:buNone/>
                      </a:pPr>
                      <a:r>
                        <a:rPr lang="id"/>
                        <a:t>Menyimpan secara permanen seluruh proses transaksi</a:t>
                      </a:r>
                      <a:endParaRPr/>
                    </a:p>
                  </a:txBody>
                  <a:tcPr marT="91425" marB="91425" marR="91425" marL="91425"/>
                </a:tc>
              </a:tr>
              <a:tr h="381000">
                <a:tc>
                  <a:txBody>
                    <a:bodyPr/>
                    <a:lstStyle/>
                    <a:p>
                      <a:pPr indent="0" lvl="0" marL="0" rtl="0" algn="l">
                        <a:spcBef>
                          <a:spcPts val="0"/>
                        </a:spcBef>
                        <a:spcAft>
                          <a:spcPts val="0"/>
                        </a:spcAft>
                        <a:buNone/>
                      </a:pPr>
                      <a:r>
                        <a:rPr lang="id"/>
                        <a:t>ROLLBACK</a:t>
                      </a:r>
                      <a:endParaRPr/>
                    </a:p>
                  </a:txBody>
                  <a:tcPr marT="91425" marB="91425" marR="91425" marL="91425"/>
                </a:tc>
                <a:tc>
                  <a:txBody>
                    <a:bodyPr/>
                    <a:lstStyle/>
                    <a:p>
                      <a:pPr indent="0" lvl="0" marL="0" rtl="0" algn="l">
                        <a:spcBef>
                          <a:spcPts val="0"/>
                        </a:spcBef>
                        <a:spcAft>
                          <a:spcPts val="0"/>
                        </a:spcAft>
                        <a:buNone/>
                      </a:pPr>
                      <a:r>
                        <a:rPr lang="id"/>
                        <a:t>Membatalkan secara permanen seluruh proses transaksi</a:t>
                      </a:r>
                      <a:endParaRPr/>
                    </a:p>
                  </a:txBody>
                  <a:tcPr marT="91425" marB="91425" marR="91425" marL="91425"/>
                </a:tc>
              </a:tr>
            </a:tbl>
          </a:graphicData>
        </a:graphic>
      </p:graphicFrame>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2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Yang Tidak Bisa Menggunakan Transaction</a:t>
            </a:r>
            <a:endParaRPr/>
          </a:p>
        </p:txBody>
      </p:sp>
      <p:sp>
        <p:nvSpPr>
          <p:cNvPr id="1573" name="Google Shape;1573;p2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Perintah DDL (Data Definition Language) tidak bisa menggunakan fitur transaction</a:t>
            </a:r>
            <a:endParaRPr/>
          </a:p>
          <a:p>
            <a:pPr indent="-311150" lvl="0" marL="457200" rtl="0" algn="l">
              <a:spcBef>
                <a:spcPts val="0"/>
              </a:spcBef>
              <a:spcAft>
                <a:spcPts val="0"/>
              </a:spcAft>
              <a:buSzPts val="1300"/>
              <a:buChar char="●"/>
            </a:pPr>
            <a:r>
              <a:rPr lang="id"/>
              <a:t>DDL adalah perintah-perintah yang digunakan untuk merubah struktur, seperti membuat tabel, menambah kolom, menghapus tabel, menghapus database, dan sejenisnya</a:t>
            </a:r>
            <a:endParaRPr/>
          </a:p>
          <a:p>
            <a:pPr indent="-311150" lvl="0" marL="457200" rtl="0" algn="l">
              <a:spcBef>
                <a:spcPts val="0"/>
              </a:spcBef>
              <a:spcAft>
                <a:spcPts val="0"/>
              </a:spcAft>
              <a:buSzPts val="1300"/>
              <a:buChar char="●"/>
            </a:pPr>
            <a:r>
              <a:rPr lang="id"/>
              <a:t>Transaction hanya bisa dilakukan pada perintah DML (Data Manipulation Language), seperti operasi INSERT, UPDATE dan DELETE</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2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2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a:t>
            </a:r>
            <a:endParaRPr/>
          </a:p>
        </p:txBody>
      </p:sp>
      <p:sp>
        <p:nvSpPr>
          <p:cNvPr id="1584" name="Google Shape;1584;p2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Locking adalah proses mengunci data di DBMS</a:t>
            </a:r>
            <a:endParaRPr/>
          </a:p>
          <a:p>
            <a:pPr indent="-311150" lvl="0" marL="457200" rtl="0" algn="l">
              <a:spcBef>
                <a:spcPts val="0"/>
              </a:spcBef>
              <a:spcAft>
                <a:spcPts val="0"/>
              </a:spcAft>
              <a:buSzPts val="1300"/>
              <a:buChar char="●"/>
            </a:pPr>
            <a:r>
              <a:rPr lang="id"/>
              <a:t>Proses mengunci data sangat penting dilakukan, salah satunya agar data benar-benar terjamin konsistensinya</a:t>
            </a:r>
            <a:endParaRPr/>
          </a:p>
          <a:p>
            <a:pPr indent="-311150" lvl="0" marL="457200" rtl="0" algn="l">
              <a:spcBef>
                <a:spcPts val="0"/>
              </a:spcBef>
              <a:spcAft>
                <a:spcPts val="0"/>
              </a:spcAft>
              <a:buSzPts val="1300"/>
              <a:buChar char="●"/>
            </a:pPr>
            <a:r>
              <a:rPr lang="id"/>
              <a:t>Karena pada kenyataannya, aplikasi yang akan kita buat pasti digunakan oleh banyak pengguna, dan banyak pengguna tersebut bisa saja akan mengakses data yang sama, jika tidak ada proses locking, bisa dipastikan akan terjadi RACE CONDITION, yaitu proses balapan ketika mengubah data yang sama</a:t>
            </a:r>
            <a:endParaRPr/>
          </a:p>
          <a:p>
            <a:pPr indent="-311150" lvl="0" marL="457200" rtl="0" algn="l">
              <a:spcBef>
                <a:spcPts val="0"/>
              </a:spcBef>
              <a:spcAft>
                <a:spcPts val="0"/>
              </a:spcAft>
              <a:buSzPts val="1300"/>
              <a:buChar char="●"/>
            </a:pPr>
            <a:r>
              <a:rPr lang="id"/>
              <a:t>Contoh saja, ketika kita belanja di toko online, kita akan balapan membeli barang yang sama, jika data tidak terjaga, bisa jadi kita salah mengupdate stock karena pada saat yang bersamaan banyak yang melakukan perubahan stock barang</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2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Record</a:t>
            </a:r>
            <a:endParaRPr/>
          </a:p>
        </p:txBody>
      </p:sp>
      <p:sp>
        <p:nvSpPr>
          <p:cNvPr id="1590" name="Google Shape;1590;p2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melakukan proses TRANSACTION, lalu kita melakukan prose perubahan data, data yang kita ubah tersebut akan secara otomatis di LOCK</a:t>
            </a:r>
            <a:endParaRPr/>
          </a:p>
          <a:p>
            <a:pPr indent="-311150" lvl="0" marL="457200" rtl="0" algn="l">
              <a:spcBef>
                <a:spcPts val="0"/>
              </a:spcBef>
              <a:spcAft>
                <a:spcPts val="0"/>
              </a:spcAft>
              <a:buSzPts val="1300"/>
              <a:buChar char="●"/>
            </a:pPr>
            <a:r>
              <a:rPr lang="id"/>
              <a:t>Hal ini membuat proses TRANSACTION sangat aman</a:t>
            </a:r>
            <a:endParaRPr/>
          </a:p>
          <a:p>
            <a:pPr indent="-311150" lvl="0" marL="457200" rtl="0" algn="l">
              <a:spcBef>
                <a:spcPts val="0"/>
              </a:spcBef>
              <a:spcAft>
                <a:spcPts val="0"/>
              </a:spcAft>
              <a:buSzPts val="1300"/>
              <a:buChar char="●"/>
            </a:pPr>
            <a:r>
              <a:rPr lang="id"/>
              <a:t>Oleh karena itu, sangat disarankan untuk selalu menggunakan fitur TRANSACTION ketika memanipulasi data di database, terutama ketika perintah manipulasinya lebih dari satu kali</a:t>
            </a:r>
            <a:endParaRPr/>
          </a:p>
          <a:p>
            <a:pPr indent="-311150" lvl="0" marL="457200" rtl="0" algn="l">
              <a:spcBef>
                <a:spcPts val="0"/>
              </a:spcBef>
              <a:spcAft>
                <a:spcPts val="0"/>
              </a:spcAft>
              <a:buSzPts val="1300"/>
              <a:buChar char="●"/>
            </a:pPr>
            <a:r>
              <a:rPr lang="id"/>
              <a:t>Locking ini akan membuat sebuah proses perubahan yang dilakukan oleh pihak lain akan diminta untuk menunggu </a:t>
            </a:r>
            <a:endParaRPr/>
          </a:p>
          <a:p>
            <a:pPr indent="-311150" lvl="0" marL="457200" rtl="0" algn="l">
              <a:spcBef>
                <a:spcPts val="0"/>
              </a:spcBef>
              <a:spcAft>
                <a:spcPts val="0"/>
              </a:spcAft>
              <a:buSzPts val="1300"/>
              <a:buChar char="●"/>
            </a:pPr>
            <a:r>
              <a:rPr lang="id"/>
              <a:t>Data akan di lock sampai kita melakukan COMMIT atau ROLLBACK transaksi tersebut</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2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Record Manual</a:t>
            </a:r>
            <a:endParaRPr/>
          </a:p>
        </p:txBody>
      </p:sp>
      <p:sp>
        <p:nvSpPr>
          <p:cNvPr id="1596" name="Google Shape;1596;p2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secara otomatis, kadang saat kita membuat aplikasi, kita juga sering melakukan SELECT query terlebih dahulu sebelum melakukan proses UPDATE misalnya.</a:t>
            </a:r>
            <a:endParaRPr/>
          </a:p>
          <a:p>
            <a:pPr indent="-311150" lvl="0" marL="457200" rtl="0" algn="l">
              <a:spcBef>
                <a:spcPts val="0"/>
              </a:spcBef>
              <a:spcAft>
                <a:spcPts val="0"/>
              </a:spcAft>
              <a:buSzPts val="1300"/>
              <a:buChar char="●"/>
            </a:pPr>
            <a:r>
              <a:rPr lang="id"/>
              <a:t>Jika kita ingin melakukan locking sebuah data secara manual, kita bisa tambahkan perintah FOR UPDATE di belakang query SELECT</a:t>
            </a:r>
            <a:endParaRPr/>
          </a:p>
          <a:p>
            <a:pPr indent="-311150" lvl="0" marL="457200" rtl="0" algn="l">
              <a:spcBef>
                <a:spcPts val="0"/>
              </a:spcBef>
              <a:spcAft>
                <a:spcPts val="0"/>
              </a:spcAft>
              <a:buSzPts val="1300"/>
              <a:buChar char="●"/>
            </a:pPr>
            <a:r>
              <a:rPr lang="id"/>
              <a:t>Saat kita lock record yang kita select, maka jika ada proses lain akan melakukan UPDATE, DELETE atau SELECT FOR UPDATE lagi, maka proses lain diminta menunggu sampai kita selesai melakukan COMMIT atau ROLLBACK transaction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8"/>
          <p:cNvPicPr preferRelativeResize="0"/>
          <p:nvPr/>
        </p:nvPicPr>
        <p:blipFill>
          <a:blip r:embed="rId3">
            <a:alphaModFix/>
          </a:blip>
          <a:stretch>
            <a:fillRect/>
          </a:stretch>
        </p:blipFill>
        <p:spPr>
          <a:xfrm>
            <a:off x="486057" y="533300"/>
            <a:ext cx="8171900" cy="4570826"/>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2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Deadlock</a:t>
            </a:r>
            <a:endParaRPr/>
          </a:p>
        </p:txBody>
      </p:sp>
      <p:sp>
        <p:nvSpPr>
          <p:cNvPr id="1602" name="Google Shape;1602;p2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terlalu banyak melakukan proses Locking, hati-hati akan masalah yang bisa terjadi, yaitu DEADLOCK</a:t>
            </a:r>
            <a:endParaRPr/>
          </a:p>
          <a:p>
            <a:pPr indent="-311150" lvl="0" marL="457200" rtl="0" algn="l">
              <a:spcBef>
                <a:spcPts val="0"/>
              </a:spcBef>
              <a:spcAft>
                <a:spcPts val="0"/>
              </a:spcAft>
              <a:buSzPts val="1300"/>
              <a:buChar char="●"/>
            </a:pPr>
            <a:r>
              <a:rPr lang="id"/>
              <a:t>Deadlock adalah situasi ada 2 proses yang saling menunggu satu sama lain, namun data yang ditunggu dua-duanya di lock oleh proses lainnya, sehingga proses menunggunya ini tidak akan pernah selesai.</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2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Deadlock</a:t>
            </a:r>
            <a:endParaRPr/>
          </a:p>
        </p:txBody>
      </p:sp>
      <p:sp>
        <p:nvSpPr>
          <p:cNvPr id="1608" name="Google Shape;1608;p2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Proses 1 melakukan SELECT FOR UPDATE untuk data 001</a:t>
            </a:r>
            <a:endParaRPr/>
          </a:p>
          <a:p>
            <a:pPr indent="-311150" lvl="0" marL="457200" rtl="0" algn="l">
              <a:spcBef>
                <a:spcPts val="0"/>
              </a:spcBef>
              <a:spcAft>
                <a:spcPts val="0"/>
              </a:spcAft>
              <a:buSzPts val="1300"/>
              <a:buChar char="●"/>
            </a:pPr>
            <a:r>
              <a:rPr lang="id"/>
              <a:t>Proses 2 melakukan SELECT FOR UPDATE untuk data 002</a:t>
            </a:r>
            <a:endParaRPr/>
          </a:p>
          <a:p>
            <a:pPr indent="-311150" lvl="0" marL="457200" rtl="0" algn="l">
              <a:spcBef>
                <a:spcPts val="0"/>
              </a:spcBef>
              <a:spcAft>
                <a:spcPts val="0"/>
              </a:spcAft>
              <a:buSzPts val="1300"/>
              <a:buChar char="●"/>
            </a:pPr>
            <a:r>
              <a:rPr lang="id"/>
              <a:t>Proses 1 melakukan SELECT FOR UPDATE untuk data 002, diminta menunggu karena di lock oleh Proses 2</a:t>
            </a:r>
            <a:endParaRPr/>
          </a:p>
          <a:p>
            <a:pPr indent="-311150" lvl="0" marL="457200" rtl="0" algn="l">
              <a:spcBef>
                <a:spcPts val="0"/>
              </a:spcBef>
              <a:spcAft>
                <a:spcPts val="0"/>
              </a:spcAft>
              <a:buSzPts val="1300"/>
              <a:buChar char="●"/>
            </a:pPr>
            <a:r>
              <a:rPr lang="id"/>
              <a:t>Proses 2 melakukan SELECT FOR UPDATE untuk data 001, diminta menunggu karena di lock oleh Proses 1</a:t>
            </a:r>
            <a:endParaRPr/>
          </a:p>
          <a:p>
            <a:pPr indent="-311150" lvl="0" marL="457200" rtl="0" algn="l">
              <a:spcBef>
                <a:spcPts val="0"/>
              </a:spcBef>
              <a:spcAft>
                <a:spcPts val="0"/>
              </a:spcAft>
              <a:buSzPts val="1300"/>
              <a:buChar char="●"/>
            </a:pPr>
            <a:r>
              <a:rPr lang="id"/>
              <a:t>Akhirnya Proses 1 dan Proses 2 saling menunggu</a:t>
            </a:r>
            <a:endParaRPr/>
          </a:p>
          <a:p>
            <a:pPr indent="-311150" lvl="0" marL="457200" rtl="0" algn="l">
              <a:spcBef>
                <a:spcPts val="0"/>
              </a:spcBef>
              <a:spcAft>
                <a:spcPts val="0"/>
              </a:spcAft>
              <a:buSzPts val="1300"/>
              <a:buChar char="●"/>
            </a:pPr>
            <a:r>
              <a:rPr lang="id"/>
              <a:t>Deadlock terjadi</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2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Table</a:t>
            </a:r>
            <a:endParaRPr/>
          </a:p>
        </p:txBody>
      </p:sp>
      <p:sp>
        <p:nvSpPr>
          <p:cNvPr id="1614" name="Google Shape;1614;p2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proses locking terhadap sebuah tabel</a:t>
            </a:r>
            <a:endParaRPr/>
          </a:p>
          <a:p>
            <a:pPr indent="-311150" lvl="0" marL="457200" rtl="0" algn="l">
              <a:spcBef>
                <a:spcPts val="0"/>
              </a:spcBef>
              <a:spcAft>
                <a:spcPts val="0"/>
              </a:spcAft>
              <a:buSzPts val="1300"/>
              <a:buChar char="●"/>
            </a:pPr>
            <a:r>
              <a:rPr lang="id"/>
              <a:t>Jika kita me lock table, artinya satu seluruh data di tabel tersebut akan di lock</a:t>
            </a:r>
            <a:endParaRPr/>
          </a:p>
          <a:p>
            <a:pPr indent="-311150" lvl="0" marL="457200" rtl="0" algn="l">
              <a:spcBef>
                <a:spcPts val="0"/>
              </a:spcBef>
              <a:spcAft>
                <a:spcPts val="0"/>
              </a:spcAft>
              <a:buSzPts val="1300"/>
              <a:buChar char="●"/>
            </a:pPr>
            <a:r>
              <a:rPr lang="id"/>
              <a:t>Ada 2 jenis lock table, yaitu READ dan WRITE</a:t>
            </a:r>
            <a:endParaRPr/>
          </a:p>
          <a:p>
            <a:pPr indent="-311150" lvl="0" marL="457200" rtl="0" algn="l">
              <a:spcBef>
                <a:spcPts val="0"/>
              </a:spcBef>
              <a:spcAft>
                <a:spcPts val="0"/>
              </a:spcAft>
              <a:buSzPts val="1300"/>
              <a:buChar char="●"/>
            </a:pPr>
            <a:r>
              <a:rPr lang="id"/>
              <a:t>Cara melakukan locking table adalah dengan perintah</a:t>
            </a:r>
            <a:endParaRPr/>
          </a:p>
          <a:p>
            <a:pPr indent="-298450" lvl="1" marL="914400" rtl="0" algn="l">
              <a:spcBef>
                <a:spcPts val="0"/>
              </a:spcBef>
              <a:spcAft>
                <a:spcPts val="0"/>
              </a:spcAft>
              <a:buSzPts val="1100"/>
              <a:buChar char="○"/>
            </a:pPr>
            <a:r>
              <a:rPr lang="id"/>
              <a:t>LOCK TABLES nama_table READ;</a:t>
            </a:r>
            <a:endParaRPr/>
          </a:p>
          <a:p>
            <a:pPr indent="-298450" lvl="1" marL="914400" rtl="0" algn="l">
              <a:spcBef>
                <a:spcPts val="0"/>
              </a:spcBef>
              <a:spcAft>
                <a:spcPts val="0"/>
              </a:spcAft>
              <a:buSzPts val="1100"/>
              <a:buChar char="○"/>
            </a:pPr>
            <a:r>
              <a:rPr lang="id"/>
              <a:t>LOCK TABLES nama_Table WRITE</a:t>
            </a:r>
            <a:endParaRPr/>
          </a:p>
          <a:p>
            <a:pPr indent="-311150" lvl="0" marL="457200" rtl="0" algn="l">
              <a:spcBef>
                <a:spcPts val="0"/>
              </a:spcBef>
              <a:spcAft>
                <a:spcPts val="0"/>
              </a:spcAft>
              <a:buSzPts val="1300"/>
              <a:buChar char="●"/>
            </a:pPr>
            <a:r>
              <a:rPr lang="id"/>
              <a:t>Setelah selesai melakukan lock table, kita bisa melakukan unlock dengan perintah : UNLOCK TABLES;</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2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Behaviour Lock Tables</a:t>
            </a:r>
            <a:endParaRPr/>
          </a:p>
        </p:txBody>
      </p:sp>
      <p:graphicFrame>
        <p:nvGraphicFramePr>
          <p:cNvPr id="1620" name="Google Shape;1620;p275"/>
          <p:cNvGraphicFramePr/>
          <p:nvPr/>
        </p:nvGraphicFramePr>
        <p:xfrm>
          <a:off x="952500" y="2190750"/>
          <a:ext cx="3000000" cy="3000000"/>
        </p:xfrm>
        <a:graphic>
          <a:graphicData uri="http://schemas.openxmlformats.org/drawingml/2006/table">
            <a:tbl>
              <a:tblPr>
                <a:noFill/>
                <a:tableStyleId>{7B531C9E-9BAB-4558-8144-AAF48A2CEBDE}</a:tableStyleId>
              </a:tblPr>
              <a:tblGrid>
                <a:gridCol w="1341775"/>
                <a:gridCol w="2751675"/>
                <a:gridCol w="3145550"/>
              </a:tblGrid>
              <a:tr h="381000">
                <a:tc>
                  <a:txBody>
                    <a:bodyPr/>
                    <a:lstStyle/>
                    <a:p>
                      <a:pPr indent="0" lvl="0" marL="0" rtl="0" algn="l">
                        <a:spcBef>
                          <a:spcPts val="0"/>
                        </a:spcBef>
                        <a:spcAft>
                          <a:spcPts val="0"/>
                        </a:spcAft>
                        <a:buNone/>
                      </a:pPr>
                      <a:r>
                        <a:rPr lang="id"/>
                        <a:t>Perintah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Proses yang Melakukan Lock</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Proses lain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READ</a:t>
                      </a:r>
                      <a:endParaRPr/>
                    </a:p>
                  </a:txBody>
                  <a:tcPr marT="91425" marB="91425" marR="91425" marL="91425"/>
                </a:tc>
                <a:tc>
                  <a:txBody>
                    <a:bodyPr/>
                    <a:lstStyle/>
                    <a:p>
                      <a:pPr indent="0" lvl="0" marL="0" rtl="0" algn="l">
                        <a:spcBef>
                          <a:spcPts val="0"/>
                        </a:spcBef>
                        <a:spcAft>
                          <a:spcPts val="0"/>
                        </a:spcAft>
                        <a:buNone/>
                      </a:pPr>
                      <a:r>
                        <a:rPr lang="id"/>
                        <a:t>Hanya bisa melakukan read terhadap tabel tersebut</a:t>
                      </a:r>
                      <a:endParaRPr/>
                    </a:p>
                  </a:txBody>
                  <a:tcPr marT="91425" marB="91425" marR="91425" marL="91425"/>
                </a:tc>
                <a:tc>
                  <a:txBody>
                    <a:bodyPr/>
                    <a:lstStyle/>
                    <a:p>
                      <a:pPr indent="0" lvl="0" marL="0" rtl="0" algn="l">
                        <a:spcBef>
                          <a:spcPts val="0"/>
                        </a:spcBef>
                        <a:spcAft>
                          <a:spcPts val="0"/>
                        </a:spcAft>
                        <a:buNone/>
                      </a:pPr>
                      <a:r>
                        <a:rPr lang="id"/>
                        <a:t>Hanya bisa melakukan read terhadap tabel tersebut, tidak bisa melakukan write</a:t>
                      </a:r>
                      <a:endParaRPr/>
                    </a:p>
                  </a:txBody>
                  <a:tcPr marT="91425" marB="91425" marR="91425" marL="91425"/>
                </a:tc>
              </a:tr>
              <a:tr h="381000">
                <a:tc>
                  <a:txBody>
                    <a:bodyPr/>
                    <a:lstStyle/>
                    <a:p>
                      <a:pPr indent="0" lvl="0" marL="0" rtl="0" algn="l">
                        <a:spcBef>
                          <a:spcPts val="0"/>
                        </a:spcBef>
                        <a:spcAft>
                          <a:spcPts val="0"/>
                        </a:spcAft>
                        <a:buNone/>
                      </a:pPr>
                      <a:r>
                        <a:rPr lang="id"/>
                        <a:t>WRITE</a:t>
                      </a:r>
                      <a:endParaRPr/>
                    </a:p>
                  </a:txBody>
                  <a:tcPr marT="91425" marB="91425" marR="91425" marL="91425"/>
                </a:tc>
                <a:tc>
                  <a:txBody>
                    <a:bodyPr/>
                    <a:lstStyle/>
                    <a:p>
                      <a:pPr indent="0" lvl="0" marL="0" rtl="0" algn="l">
                        <a:spcBef>
                          <a:spcPts val="0"/>
                        </a:spcBef>
                        <a:spcAft>
                          <a:spcPts val="0"/>
                        </a:spcAft>
                        <a:buNone/>
                      </a:pPr>
                      <a:r>
                        <a:rPr lang="id"/>
                        <a:t>Bisa melakukan read dan write terhadap tabel tersebut</a:t>
                      </a:r>
                      <a:endParaRPr/>
                    </a:p>
                  </a:txBody>
                  <a:tcPr marT="91425" marB="91425" marR="91425" marL="91425"/>
                </a:tc>
                <a:tc>
                  <a:txBody>
                    <a:bodyPr/>
                    <a:lstStyle/>
                    <a:p>
                      <a:pPr indent="0" lvl="0" marL="0" rtl="0" algn="l">
                        <a:spcBef>
                          <a:spcPts val="0"/>
                        </a:spcBef>
                        <a:spcAft>
                          <a:spcPts val="0"/>
                        </a:spcAft>
                        <a:buNone/>
                      </a:pPr>
                      <a:r>
                        <a:rPr lang="id"/>
                        <a:t>Tidak bisa melakukan read dan write</a:t>
                      </a:r>
                      <a:endParaRPr/>
                    </a:p>
                  </a:txBody>
                  <a:tcPr marT="91425" marB="91425" marR="91425" marL="91425"/>
                </a:tc>
              </a:tr>
            </a:tbl>
          </a:graphicData>
        </a:graphic>
      </p:graphicFrame>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2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Instance</a:t>
            </a:r>
            <a:endParaRPr/>
          </a:p>
        </p:txBody>
      </p:sp>
      <p:sp>
        <p:nvSpPr>
          <p:cNvPr id="1626" name="Google Shape;1626;p2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fitur lock lainnya di MySQL adalah lock instance</a:t>
            </a:r>
            <a:endParaRPr/>
          </a:p>
          <a:p>
            <a:pPr indent="-311150" lvl="0" marL="457200" rtl="0" algn="l">
              <a:spcBef>
                <a:spcPts val="0"/>
              </a:spcBef>
              <a:spcAft>
                <a:spcPts val="0"/>
              </a:spcAft>
              <a:buSzPts val="1300"/>
              <a:buChar char="●"/>
            </a:pPr>
            <a:r>
              <a:rPr lang="id"/>
              <a:t>Lock instance adalah perintah locking yang akan membuat perintah DDL (data definition language) akan diminta menunggu sampai proses unlock instance</a:t>
            </a:r>
            <a:endParaRPr/>
          </a:p>
          <a:p>
            <a:pPr indent="-311150" lvl="0" marL="457200" rtl="0" algn="l">
              <a:spcBef>
                <a:spcPts val="0"/>
              </a:spcBef>
              <a:spcAft>
                <a:spcPts val="0"/>
              </a:spcAft>
              <a:buSzPts val="1300"/>
              <a:buChar char="●"/>
            </a:pPr>
            <a:r>
              <a:rPr lang="id"/>
              <a:t>Biasanya proses locking instance ini terjadi ketika misal kita ingin melakukan backup data, agar tidak terjadi perubahan terhadap struktur tabel misalnya, kita bisa melakukan locking instance</a:t>
            </a:r>
            <a:endParaRPr/>
          </a:p>
          <a:p>
            <a:pPr indent="-311150" lvl="0" marL="457200" rtl="0" algn="l">
              <a:spcBef>
                <a:spcPts val="0"/>
              </a:spcBef>
              <a:spcAft>
                <a:spcPts val="0"/>
              </a:spcAft>
              <a:buSzPts val="1300"/>
              <a:buChar char="●"/>
            </a:pPr>
            <a:r>
              <a:rPr lang="id"/>
              <a:t>Setelah proses backup selesai, baru kita unlock lagi instance nya</a:t>
            </a:r>
            <a:endParaRPr/>
          </a:p>
          <a:p>
            <a:pPr indent="-311150" lvl="0" marL="457200" rtl="0" algn="l">
              <a:spcBef>
                <a:spcPts val="0"/>
              </a:spcBef>
              <a:spcAft>
                <a:spcPts val="0"/>
              </a:spcAft>
              <a:buSzPts val="1300"/>
              <a:buChar char="●"/>
            </a:pPr>
            <a:r>
              <a:rPr lang="id"/>
              <a:t>Untuk melakukan locking instance, kita bisa gunakan perintah :</a:t>
            </a:r>
            <a:endParaRPr/>
          </a:p>
          <a:p>
            <a:pPr indent="-298450" lvl="1" marL="914400" rtl="0" algn="l">
              <a:spcBef>
                <a:spcPts val="0"/>
              </a:spcBef>
              <a:spcAft>
                <a:spcPts val="0"/>
              </a:spcAft>
              <a:buSzPts val="1100"/>
              <a:buChar char="○"/>
            </a:pPr>
            <a:r>
              <a:rPr lang="id"/>
              <a:t>LOCK INSTANCE FOR BACKUP;</a:t>
            </a:r>
            <a:endParaRPr/>
          </a:p>
          <a:p>
            <a:pPr indent="-311150" lvl="0" marL="457200" rtl="0" algn="l">
              <a:spcBef>
                <a:spcPts val="0"/>
              </a:spcBef>
              <a:spcAft>
                <a:spcPts val="0"/>
              </a:spcAft>
              <a:buSzPts val="1300"/>
              <a:buChar char="●"/>
            </a:pPr>
            <a:r>
              <a:rPr lang="id"/>
              <a:t>Untuk melakukan unlock instance, kita bisa gunakan perintah :</a:t>
            </a:r>
            <a:endParaRPr/>
          </a:p>
          <a:p>
            <a:pPr indent="-298450" lvl="1" marL="914400" rtl="0" algn="l">
              <a:spcBef>
                <a:spcPts val="0"/>
              </a:spcBef>
              <a:spcAft>
                <a:spcPts val="0"/>
              </a:spcAft>
              <a:buSzPts val="1100"/>
              <a:buChar char="○"/>
            </a:pPr>
            <a:r>
              <a:rPr lang="id"/>
              <a:t>UNLOCK INSTANCE;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2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User Management</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2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Root User</a:t>
            </a:r>
            <a:endParaRPr/>
          </a:p>
        </p:txBody>
      </p:sp>
      <p:sp>
        <p:nvSpPr>
          <p:cNvPr id="1637" name="Google Shape;1637;p2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mysql membuat root user sebagai super administrator</a:t>
            </a:r>
            <a:endParaRPr/>
          </a:p>
          <a:p>
            <a:pPr indent="-311150" lvl="0" marL="457200" rtl="0" algn="l">
              <a:spcBef>
                <a:spcPts val="0"/>
              </a:spcBef>
              <a:spcAft>
                <a:spcPts val="0"/>
              </a:spcAft>
              <a:buSzPts val="1300"/>
              <a:buChar char="●"/>
            </a:pPr>
            <a:r>
              <a:rPr lang="id"/>
              <a:t>Namun best practice nya, saat kita menjalankan MySQL dengan aplikasi yang kita buat, sangat disarankan tidak menggunakan user root</a:t>
            </a:r>
            <a:endParaRPr/>
          </a:p>
          <a:p>
            <a:pPr indent="-311150" lvl="0" marL="457200" rtl="0" algn="l">
              <a:spcBef>
                <a:spcPts val="0"/>
              </a:spcBef>
              <a:spcAft>
                <a:spcPts val="0"/>
              </a:spcAft>
              <a:buSzPts val="1300"/>
              <a:buChar char="●"/>
            </a:pPr>
            <a:r>
              <a:rPr lang="id"/>
              <a:t>Lebih baik kita buat user khusus untuk tiap aplikasi, bahkan kita bisa batasi hak akses user tersebut, seperti hanya bisa melakukan SELECT, dan tidak boleh melakukan INSERT, UPDATE atau DELETE</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2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Hak Akses dan User</a:t>
            </a:r>
            <a:endParaRPr/>
          </a:p>
        </p:txBody>
      </p:sp>
      <p:sp>
        <p:nvSpPr>
          <p:cNvPr id="1643" name="Google Shape;1643;p2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user management MySQL, kita akan mengenal istilah Hak Akses dari User</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2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Daftar Hak Akses</a:t>
            </a:r>
            <a:endParaRPr/>
          </a:p>
        </p:txBody>
      </p:sp>
      <p:sp>
        <p:nvSpPr>
          <p:cNvPr id="1649" name="Google Shape;1649;p2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banyak sekali hak akses di MySQL</a:t>
            </a:r>
            <a:endParaRPr/>
          </a:p>
          <a:p>
            <a:pPr indent="-311150" lvl="0" marL="457200" rtl="0" algn="l">
              <a:spcBef>
                <a:spcPts val="0"/>
              </a:spcBef>
              <a:spcAft>
                <a:spcPts val="0"/>
              </a:spcAft>
              <a:buSzPts val="1300"/>
              <a:buChar char="●"/>
            </a:pPr>
            <a:r>
              <a:rPr lang="id"/>
              <a:t>Kita bisa melihatnya di daftar tabel yang terdapat di halaman berikut :</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https://dev.mysql.com/doc/refman/8.0/en/grant.html</a:t>
            </a:r>
            <a:r>
              <a:rPr lang="id"/>
              <a:t> </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2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Membuat/Menghapus User</a:t>
            </a:r>
            <a:endParaRPr/>
          </a:p>
        </p:txBody>
      </p:sp>
      <p:pic>
        <p:nvPicPr>
          <p:cNvPr id="1655" name="Google Shape;1655;p281"/>
          <p:cNvPicPr preferRelativeResize="0"/>
          <p:nvPr/>
        </p:nvPicPr>
        <p:blipFill>
          <a:blip r:embed="rId3">
            <a:alphaModFix/>
          </a:blip>
          <a:stretch>
            <a:fillRect/>
          </a:stretch>
        </p:blipFill>
        <p:spPr>
          <a:xfrm>
            <a:off x="152400" y="2006250"/>
            <a:ext cx="8839202" cy="23058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Semua Database di MySQL</a:t>
            </a:r>
            <a:endParaRPr/>
          </a:p>
        </p:txBody>
      </p:sp>
      <p:sp>
        <p:nvSpPr>
          <p:cNvPr id="240" name="Google Shape;240;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show databases;</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2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Hak Akses ke User</a:t>
            </a:r>
            <a:endParaRPr/>
          </a:p>
        </p:txBody>
      </p:sp>
      <p:pic>
        <p:nvPicPr>
          <p:cNvPr id="1661" name="Google Shape;1661;p282"/>
          <p:cNvPicPr preferRelativeResize="0"/>
          <p:nvPr/>
        </p:nvPicPr>
        <p:blipFill>
          <a:blip r:embed="rId3">
            <a:alphaModFix/>
          </a:blip>
          <a:stretch>
            <a:fillRect/>
          </a:stretch>
        </p:blipFill>
        <p:spPr>
          <a:xfrm>
            <a:off x="152400" y="2006250"/>
            <a:ext cx="8839203" cy="2642648"/>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2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Password untuk User</a:t>
            </a:r>
            <a:endParaRPr/>
          </a:p>
        </p:txBody>
      </p:sp>
      <p:pic>
        <p:nvPicPr>
          <p:cNvPr id="1667" name="Google Shape;1667;p283"/>
          <p:cNvPicPr preferRelativeResize="0"/>
          <p:nvPr/>
        </p:nvPicPr>
        <p:blipFill>
          <a:blip r:embed="rId3">
            <a:alphaModFix/>
          </a:blip>
          <a:stretch>
            <a:fillRect/>
          </a:stretch>
        </p:blipFill>
        <p:spPr>
          <a:xfrm>
            <a:off x="152400" y="2006250"/>
            <a:ext cx="8839197" cy="1549459"/>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28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Backup Database</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2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Backup Database</a:t>
            </a:r>
            <a:endParaRPr/>
          </a:p>
        </p:txBody>
      </p:sp>
      <p:sp>
        <p:nvSpPr>
          <p:cNvPr id="1678" name="Google Shape;1678;p2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menggunakan database, ada baiknya kita selalu melakukan backup data secara reguler</a:t>
            </a:r>
            <a:endParaRPr/>
          </a:p>
          <a:p>
            <a:pPr indent="-311150" lvl="0" marL="457200" rtl="0" algn="l">
              <a:spcBef>
                <a:spcPts val="0"/>
              </a:spcBef>
              <a:spcAft>
                <a:spcPts val="0"/>
              </a:spcAft>
              <a:buSzPts val="1300"/>
              <a:buChar char="●"/>
            </a:pPr>
            <a:r>
              <a:rPr lang="id"/>
              <a:t>Untungnya MySQL mendukung proses backup database</a:t>
            </a:r>
            <a:endParaRPr/>
          </a:p>
          <a:p>
            <a:pPr indent="-311150" lvl="0" marL="457200" rtl="0" algn="l">
              <a:spcBef>
                <a:spcPts val="0"/>
              </a:spcBef>
              <a:spcAft>
                <a:spcPts val="0"/>
              </a:spcAft>
              <a:buSzPts val="1300"/>
              <a:buChar char="●"/>
            </a:pPr>
            <a:r>
              <a:rPr lang="id"/>
              <a:t>Untuk melakukan backup database, kita tidak menggunakan perintah SQL, melainkan MySQL menyediakan sebuah aplikasi khusus untuk melakukan backup database, namanya adalah mysqldump</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https://dev.mysql.com/doc/refman/8.0/en/mysqldump.html</a:t>
            </a:r>
            <a:r>
              <a:rPr lang="id"/>
              <a:t> </a:t>
            </a:r>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2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Backup Database</a:t>
            </a:r>
            <a:endParaRPr/>
          </a:p>
        </p:txBody>
      </p:sp>
      <p:pic>
        <p:nvPicPr>
          <p:cNvPr id="1684" name="Google Shape;1684;p286"/>
          <p:cNvPicPr preferRelativeResize="0"/>
          <p:nvPr/>
        </p:nvPicPr>
        <p:blipFill>
          <a:blip r:embed="rId3">
            <a:alphaModFix/>
          </a:blip>
          <a:stretch>
            <a:fillRect/>
          </a:stretch>
        </p:blipFill>
        <p:spPr>
          <a:xfrm>
            <a:off x="152400" y="2006250"/>
            <a:ext cx="8839203" cy="178760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28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Restore Database</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Restore Database</a:t>
            </a:r>
            <a:endParaRPr/>
          </a:p>
        </p:txBody>
      </p:sp>
      <p:sp>
        <p:nvSpPr>
          <p:cNvPr id="1695" name="Google Shape;1695;p2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melakukan backup database, di MySQL juga kita bisa melakukan proses restore data dari file hasil backup</a:t>
            </a:r>
            <a:endParaRPr/>
          </a:p>
          <a:p>
            <a:pPr indent="-311150" lvl="0" marL="457200" rtl="0" algn="l">
              <a:spcBef>
                <a:spcPts val="0"/>
              </a:spcBef>
              <a:spcAft>
                <a:spcPts val="0"/>
              </a:spcAft>
              <a:buSzPts val="1300"/>
              <a:buChar char="●"/>
            </a:pPr>
            <a:r>
              <a:rPr lang="id"/>
              <a:t>Untuk melakukan restore database, kita bisa menggunakan aplikasi mysql client atau menggunakan perintah SOURCE di MySQL</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2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Import Database</a:t>
            </a:r>
            <a:endParaRPr/>
          </a:p>
        </p:txBody>
      </p:sp>
      <p:pic>
        <p:nvPicPr>
          <p:cNvPr id="1701" name="Google Shape;1701;p289"/>
          <p:cNvPicPr preferRelativeResize="0"/>
          <p:nvPr/>
        </p:nvPicPr>
        <p:blipFill>
          <a:blip r:embed="rId3">
            <a:alphaModFix/>
          </a:blip>
          <a:stretch>
            <a:fillRect/>
          </a:stretch>
        </p:blipFill>
        <p:spPr>
          <a:xfrm>
            <a:off x="152400" y="2006250"/>
            <a:ext cx="8839204" cy="1346597"/>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2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 Database Menggunakan SQL</a:t>
            </a:r>
            <a:endParaRPr/>
          </a:p>
        </p:txBody>
      </p:sp>
      <p:pic>
        <p:nvPicPr>
          <p:cNvPr id="1707" name="Google Shape;1707;p290"/>
          <p:cNvPicPr preferRelativeResize="0"/>
          <p:nvPr/>
        </p:nvPicPr>
        <p:blipFill>
          <a:blip r:embed="rId3">
            <a:alphaModFix/>
          </a:blip>
          <a:stretch>
            <a:fillRect/>
          </a:stretch>
        </p:blipFill>
        <p:spPr>
          <a:xfrm>
            <a:off x="152400" y="2006250"/>
            <a:ext cx="8839203" cy="2559176"/>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Database</a:t>
            </a:r>
            <a:endParaRPr/>
          </a:p>
        </p:txBody>
      </p:sp>
      <p:sp>
        <p:nvSpPr>
          <p:cNvPr id="246" name="Google Shape;246;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create database nama_database;</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718" name="Google Shape;1718;p2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Studi Kasus Database Design</a:t>
            </a:r>
            <a:endParaRPr/>
          </a:p>
          <a:p>
            <a:pPr indent="-311150" lvl="0" marL="457200" rtl="0" algn="l">
              <a:spcBef>
                <a:spcPts val="0"/>
              </a:spcBef>
              <a:spcAft>
                <a:spcPts val="0"/>
              </a:spcAft>
              <a:buSzPts val="1300"/>
              <a:buChar char="●"/>
            </a:pPr>
            <a:r>
              <a:rPr lang="id"/>
              <a:t>Belajar Bahasa Pemrograman</a:t>
            </a:r>
            <a:endParaRPr/>
          </a:p>
          <a:p>
            <a:pPr indent="-311150" lvl="0" marL="457200" rtl="0" algn="l">
              <a:spcBef>
                <a:spcPts val="0"/>
              </a:spcBef>
              <a:spcAft>
                <a:spcPts val="0"/>
              </a:spcAft>
              <a:buSzPts val="1300"/>
              <a:buChar char="●"/>
            </a:pPr>
            <a:r>
              <a:rPr lang="id"/>
              <a:t>MySQL Tuning</a:t>
            </a:r>
            <a:endParaRPr/>
          </a:p>
          <a:p>
            <a:pPr indent="-311150" lvl="0" marL="457200" rtl="0" algn="l">
              <a:spcBef>
                <a:spcPts val="0"/>
              </a:spcBef>
              <a:spcAft>
                <a:spcPts val="0"/>
              </a:spcAft>
              <a:buSzPts val="1300"/>
              <a:buChar char="●"/>
            </a:pPr>
            <a:r>
              <a:rPr lang="id"/>
              <a:t>MySQL Scalability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Memilih Database</a:t>
            </a:r>
            <a:endParaRPr/>
          </a:p>
        </p:txBody>
      </p:sp>
      <p:sp>
        <p:nvSpPr>
          <p:cNvPr id="252" name="Google Shape;252;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use nama_database;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Database</a:t>
            </a:r>
            <a:endParaRPr/>
          </a:p>
        </p:txBody>
      </p:sp>
      <p:sp>
        <p:nvSpPr>
          <p:cNvPr id="258" name="Google Shape;258;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drop database nama_database;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a:t>
            </a:r>
            <a:endParaRPr/>
          </a:p>
        </p:txBody>
      </p:sp>
      <p:sp>
        <p:nvSpPr>
          <p:cNvPr id="269" name="Google Shape;269;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tabel di Excel, kita bisa menentukan tipe data apa yang kita masukkan ke tiap kolom di Excel</a:t>
            </a:r>
            <a:endParaRPr/>
          </a:p>
          <a:p>
            <a:pPr indent="-311150" lvl="0" marL="457200" rtl="0" algn="l">
              <a:spcBef>
                <a:spcPts val="0"/>
              </a:spcBef>
              <a:spcAft>
                <a:spcPts val="0"/>
              </a:spcAft>
              <a:buSzPts val="1300"/>
              <a:buChar char="●"/>
            </a:pPr>
            <a:r>
              <a:rPr lang="id"/>
              <a:t>Di MySQL, kita juga bisa menentukan tipe data tiap kolom yang kita buat di sebuah tabel</a:t>
            </a:r>
            <a:endParaRPr/>
          </a:p>
          <a:p>
            <a:pPr indent="-311150" lvl="0" marL="457200" rtl="0" algn="l">
              <a:spcBef>
                <a:spcPts val="0"/>
              </a:spcBef>
              <a:spcAft>
                <a:spcPts val="0"/>
              </a:spcAft>
              <a:buSzPts val="1300"/>
              <a:buChar char="●"/>
            </a:pPr>
            <a:r>
              <a:rPr lang="id"/>
              <a:t>Ada banyak sekali tipe data yang tersedia di MySQL, dari yang sederhana, sampai yang kompleks.</a:t>
            </a:r>
            <a:endParaRPr/>
          </a:p>
          <a:p>
            <a:pPr indent="-311150" lvl="0" marL="457200" rtl="0" algn="l">
              <a:spcBef>
                <a:spcPts val="0"/>
              </a:spcBef>
              <a:spcAft>
                <a:spcPts val="0"/>
              </a:spcAft>
              <a:buSzPts val="1300"/>
              <a:buChar char="●"/>
            </a:pPr>
            <a:r>
              <a:rPr lang="id"/>
              <a:t>Biasanya kita akan menggunakan tipe data sesuai dengan kebutuhan kolom yang perlu kita buat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per Kolom</a:t>
            </a:r>
            <a:endParaRPr/>
          </a:p>
        </p:txBody>
      </p:sp>
      <p:graphicFrame>
        <p:nvGraphicFramePr>
          <p:cNvPr id="275" name="Google Shape;275;p45"/>
          <p:cNvGraphicFramePr/>
          <p:nvPr/>
        </p:nvGraphicFramePr>
        <p:xfrm>
          <a:off x="952500" y="2290225"/>
          <a:ext cx="3000000" cy="3000000"/>
        </p:xfrm>
        <a:graphic>
          <a:graphicData uri="http://schemas.openxmlformats.org/drawingml/2006/table">
            <a:tbl>
              <a:tblPr>
                <a:noFill/>
                <a:tableStyleId>{7B531C9E-9BAB-4558-8144-AAF48A2CEBDE}</a:tableStyleId>
              </a:tblPr>
              <a:tblGrid>
                <a:gridCol w="1809750"/>
                <a:gridCol w="1809750"/>
                <a:gridCol w="1809750"/>
                <a:gridCol w="1809750"/>
              </a:tblGrid>
              <a:tr h="381000">
                <a:tc>
                  <a:txBody>
                    <a:bodyPr/>
                    <a:lstStyle/>
                    <a:p>
                      <a:pPr indent="0" lvl="0" marL="0" rtl="0" algn="l">
                        <a:spcBef>
                          <a:spcPts val="0"/>
                        </a:spcBef>
                        <a:spcAft>
                          <a:spcPts val="0"/>
                        </a:spcAft>
                        <a:buNone/>
                      </a:pPr>
                      <a:r>
                        <a:rPr lang="id"/>
                        <a:t>Id (number)</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Nama (text)</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Harga (number)</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Jumlah (number)</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1</a:t>
                      </a:r>
                      <a:endParaRPr/>
                    </a:p>
                  </a:txBody>
                  <a:tcPr marT="91425" marB="91425" marR="91425" marL="91425"/>
                </a:tc>
                <a:tc>
                  <a:txBody>
                    <a:bodyPr/>
                    <a:lstStyle/>
                    <a:p>
                      <a:pPr indent="0" lvl="0" marL="0" rtl="0" algn="l">
                        <a:spcBef>
                          <a:spcPts val="0"/>
                        </a:spcBef>
                        <a:spcAft>
                          <a:spcPts val="0"/>
                        </a:spcAft>
                        <a:buNone/>
                      </a:pPr>
                      <a:r>
                        <a:rPr lang="id"/>
                        <a:t>Apel</a:t>
                      </a:r>
                      <a:endParaRPr/>
                    </a:p>
                  </a:txBody>
                  <a:tcPr marT="91425" marB="91425" marR="91425" marL="91425"/>
                </a:tc>
                <a:tc>
                  <a:txBody>
                    <a:bodyPr/>
                    <a:lstStyle/>
                    <a:p>
                      <a:pPr indent="0" lvl="0" marL="0" rtl="0" algn="l">
                        <a:spcBef>
                          <a:spcPts val="0"/>
                        </a:spcBef>
                        <a:spcAft>
                          <a:spcPts val="0"/>
                        </a:spcAft>
                        <a:buNone/>
                      </a:pPr>
                      <a:r>
                        <a:rPr lang="id"/>
                        <a:t>5000</a:t>
                      </a:r>
                      <a:endParaRPr/>
                    </a:p>
                  </a:txBody>
                  <a:tcPr marT="91425" marB="91425" marR="91425" marL="91425"/>
                </a:tc>
                <a:tc>
                  <a:txBody>
                    <a:bodyPr/>
                    <a:lstStyle/>
                    <a:p>
                      <a:pPr indent="0" lvl="0" marL="0" rtl="0" algn="l">
                        <a:spcBef>
                          <a:spcPts val="0"/>
                        </a:spcBef>
                        <a:spcAft>
                          <a:spcPts val="0"/>
                        </a:spcAft>
                        <a:buNone/>
                      </a:pPr>
                      <a:r>
                        <a:rPr lang="id"/>
                        <a:t>100</a:t>
                      </a:r>
                      <a:endParaRPr/>
                    </a:p>
                  </a:txBody>
                  <a:tcPr marT="91425" marB="91425" marR="91425" marL="91425"/>
                </a:tc>
              </a:tr>
              <a:tr h="381000">
                <a:tc>
                  <a:txBody>
                    <a:bodyPr/>
                    <a:lstStyle/>
                    <a:p>
                      <a:pPr indent="0" lvl="0" marL="0" rtl="0" algn="l">
                        <a:spcBef>
                          <a:spcPts val="0"/>
                        </a:spcBef>
                        <a:spcAft>
                          <a:spcPts val="0"/>
                        </a:spcAft>
                        <a:buNone/>
                      </a:pPr>
                      <a:r>
                        <a:rPr lang="id"/>
                        <a:t>2</a:t>
                      </a:r>
                      <a:endParaRPr/>
                    </a:p>
                  </a:txBody>
                  <a:tcPr marT="91425" marB="91425" marR="91425" marL="91425"/>
                </a:tc>
                <a:tc>
                  <a:txBody>
                    <a:bodyPr/>
                    <a:lstStyle/>
                    <a:p>
                      <a:pPr indent="0" lvl="0" marL="0" rtl="0" algn="l">
                        <a:spcBef>
                          <a:spcPts val="0"/>
                        </a:spcBef>
                        <a:spcAft>
                          <a:spcPts val="0"/>
                        </a:spcAft>
                        <a:buNone/>
                      </a:pPr>
                      <a:r>
                        <a:rPr lang="id"/>
                        <a:t>Jeruk</a:t>
                      </a:r>
                      <a:endParaRPr/>
                    </a:p>
                  </a:txBody>
                  <a:tcPr marT="91425" marB="91425" marR="91425" marL="91425"/>
                </a:tc>
                <a:tc>
                  <a:txBody>
                    <a:bodyPr/>
                    <a:lstStyle/>
                    <a:p>
                      <a:pPr indent="0" lvl="0" marL="0" rtl="0" algn="l">
                        <a:spcBef>
                          <a:spcPts val="0"/>
                        </a:spcBef>
                        <a:spcAft>
                          <a:spcPts val="0"/>
                        </a:spcAft>
                        <a:buNone/>
                      </a:pPr>
                      <a:r>
                        <a:rPr lang="id"/>
                        <a:t>2000</a:t>
                      </a:r>
                      <a:endParaRPr/>
                    </a:p>
                  </a:txBody>
                  <a:tcPr marT="91425" marB="91425" marR="91425" marL="91425"/>
                </a:tc>
                <a:tc>
                  <a:txBody>
                    <a:bodyPr/>
                    <a:lstStyle/>
                    <a:p>
                      <a:pPr indent="0" lvl="0" marL="0" rtl="0" algn="l">
                        <a:spcBef>
                          <a:spcPts val="0"/>
                        </a:spcBef>
                        <a:spcAft>
                          <a:spcPts val="0"/>
                        </a:spcAft>
                        <a:buNone/>
                      </a:pPr>
                      <a:r>
                        <a:rPr lang="id"/>
                        <a:t>200</a:t>
                      </a:r>
                      <a:endParaRPr/>
                    </a:p>
                  </a:txBody>
                  <a:tcPr marT="91425" marB="91425" marR="91425" marL="91425"/>
                </a:tc>
              </a:tr>
              <a:tr h="381000">
                <a:tc>
                  <a:txBody>
                    <a:bodyPr/>
                    <a:lstStyle/>
                    <a:p>
                      <a:pPr indent="0" lvl="0" marL="0" rtl="0" algn="l">
                        <a:spcBef>
                          <a:spcPts val="0"/>
                        </a:spcBef>
                        <a:spcAft>
                          <a:spcPts val="0"/>
                        </a:spcAft>
                        <a:buNone/>
                      </a:pPr>
                      <a:r>
                        <a:rPr lang="id"/>
                        <a:t>3</a:t>
                      </a:r>
                      <a:endParaRPr/>
                    </a:p>
                  </a:txBody>
                  <a:tcPr marT="91425" marB="91425" marR="91425" marL="91425"/>
                </a:tc>
                <a:tc>
                  <a:txBody>
                    <a:bodyPr/>
                    <a:lstStyle/>
                    <a:p>
                      <a:pPr indent="0" lvl="0" marL="0" rtl="0" algn="l">
                        <a:spcBef>
                          <a:spcPts val="0"/>
                        </a:spcBef>
                        <a:spcAft>
                          <a:spcPts val="0"/>
                        </a:spcAft>
                        <a:buNone/>
                      </a:pPr>
                      <a:r>
                        <a:rPr lang="id"/>
                        <a:t>Semangka</a:t>
                      </a:r>
                      <a:endParaRPr/>
                    </a:p>
                  </a:txBody>
                  <a:tcPr marT="91425" marB="91425" marR="91425" marL="91425"/>
                </a:tc>
                <a:tc>
                  <a:txBody>
                    <a:bodyPr/>
                    <a:lstStyle/>
                    <a:p>
                      <a:pPr indent="0" lvl="0" marL="0" rtl="0" algn="l">
                        <a:spcBef>
                          <a:spcPts val="0"/>
                        </a:spcBef>
                        <a:spcAft>
                          <a:spcPts val="0"/>
                        </a:spcAft>
                        <a:buNone/>
                      </a:pPr>
                      <a:r>
                        <a:rPr lang="id"/>
                        <a:t>10000</a:t>
                      </a:r>
                      <a:endParaRPr/>
                    </a:p>
                  </a:txBody>
                  <a:tcPr marT="91425" marB="91425" marR="91425" marL="91425"/>
                </a:tc>
                <a:tc>
                  <a:txBody>
                    <a:bodyPr/>
                    <a:lstStyle/>
                    <a:p>
                      <a:pPr indent="0" lvl="0" marL="0" rtl="0" algn="l">
                        <a:spcBef>
                          <a:spcPts val="0"/>
                        </a:spcBef>
                        <a:spcAft>
                          <a:spcPts val="0"/>
                        </a:spcAft>
                        <a:buNone/>
                      </a:pPr>
                      <a:r>
                        <a:rPr lang="id"/>
                        <a:t>50</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86" name="Google Shape;286;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garis besar, tipe data number di MySQL ada dua jenis;</a:t>
            </a:r>
            <a:endParaRPr/>
          </a:p>
          <a:p>
            <a:pPr indent="-311150" lvl="0" marL="457200" rtl="0" algn="l">
              <a:spcBef>
                <a:spcPts val="0"/>
              </a:spcBef>
              <a:spcAft>
                <a:spcPts val="0"/>
              </a:spcAft>
              <a:buSzPts val="1300"/>
              <a:buChar char="●"/>
            </a:pPr>
            <a:r>
              <a:rPr lang="id"/>
              <a:t>Integer, atau tipe number bilangan bulat</a:t>
            </a:r>
            <a:endParaRPr/>
          </a:p>
          <a:p>
            <a:pPr indent="-311150" lvl="0" marL="457200" rtl="0" algn="l">
              <a:spcBef>
                <a:spcPts val="0"/>
              </a:spcBef>
              <a:spcAft>
                <a:spcPts val="0"/>
              </a:spcAft>
              <a:buSzPts val="1300"/>
              <a:buChar char="●"/>
            </a:pPr>
            <a:r>
              <a:rPr lang="id"/>
              <a:t>Floating Point, atau tipe data number pecahan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Integer</a:t>
            </a:r>
            <a:endParaRPr/>
          </a:p>
        </p:txBody>
      </p:sp>
      <p:pic>
        <p:nvPicPr>
          <p:cNvPr id="292" name="Google Shape;292;p48"/>
          <p:cNvPicPr preferRelativeResize="0"/>
          <p:nvPr/>
        </p:nvPicPr>
        <p:blipFill>
          <a:blip r:embed="rId3">
            <a:alphaModFix/>
          </a:blip>
          <a:stretch>
            <a:fillRect/>
          </a:stretch>
        </p:blipFill>
        <p:spPr>
          <a:xfrm>
            <a:off x="152400" y="2006250"/>
            <a:ext cx="8839199" cy="239597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Floating Point</a:t>
            </a:r>
            <a:endParaRPr/>
          </a:p>
        </p:txBody>
      </p:sp>
      <p:pic>
        <p:nvPicPr>
          <p:cNvPr id="298" name="Google Shape;298;p49"/>
          <p:cNvPicPr preferRelativeResize="0"/>
          <p:nvPr/>
        </p:nvPicPr>
        <p:blipFill>
          <a:blip r:embed="rId3">
            <a:alphaModFix/>
          </a:blip>
          <a:stretch>
            <a:fillRect/>
          </a:stretch>
        </p:blipFill>
        <p:spPr>
          <a:xfrm>
            <a:off x="152400" y="2006250"/>
            <a:ext cx="8839200" cy="163658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DECIMAL</a:t>
            </a:r>
            <a:endParaRPr/>
          </a:p>
        </p:txBody>
      </p:sp>
      <p:sp>
        <p:nvSpPr>
          <p:cNvPr id="304" name="Google Shape;304;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Integer dan Floating Point, di MySQL terdapat tipe data DECIMAL</a:t>
            </a:r>
            <a:endParaRPr/>
          </a:p>
          <a:p>
            <a:pPr indent="-311150" lvl="0" marL="457200" rtl="0" algn="l">
              <a:spcBef>
                <a:spcPts val="0"/>
              </a:spcBef>
              <a:spcAft>
                <a:spcPts val="0"/>
              </a:spcAft>
              <a:buSzPts val="1300"/>
              <a:buChar char="●"/>
            </a:pPr>
            <a:r>
              <a:rPr lang="id"/>
              <a:t>Ini tipe data number khusus yang bisa ditentukan jumlah precision dan scale nya</a:t>
            </a:r>
            <a:endParaRPr/>
          </a:p>
        </p:txBody>
      </p:sp>
      <p:graphicFrame>
        <p:nvGraphicFramePr>
          <p:cNvPr id="305" name="Google Shape;305;p50"/>
          <p:cNvGraphicFramePr/>
          <p:nvPr/>
        </p:nvGraphicFramePr>
        <p:xfrm>
          <a:off x="952500" y="2891775"/>
          <a:ext cx="3000000" cy="3000000"/>
        </p:xfrm>
        <a:graphic>
          <a:graphicData uri="http://schemas.openxmlformats.org/drawingml/2006/table">
            <a:tbl>
              <a:tblPr>
                <a:noFill/>
                <a:tableStyleId>{7B531C9E-9BAB-4558-8144-AAF48A2CEBDE}</a:tableStyleId>
              </a:tblPr>
              <a:tblGrid>
                <a:gridCol w="2413000"/>
                <a:gridCol w="2413000"/>
                <a:gridCol w="2413000"/>
              </a:tblGrid>
              <a:tr h="381000">
                <a:tc>
                  <a:txBody>
                    <a:bodyPr/>
                    <a:lstStyle/>
                    <a:p>
                      <a:pPr indent="0" lvl="0" marL="0" rtl="0" algn="l">
                        <a:spcBef>
                          <a:spcPts val="0"/>
                        </a:spcBef>
                        <a:spcAft>
                          <a:spcPts val="0"/>
                        </a:spcAft>
                        <a:buNone/>
                      </a:pPr>
                      <a:r>
                        <a:rPr lang="id"/>
                        <a:t>DECIMAL</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Min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Max</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DECIMAL(5, 2)</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r>
              <a:tr h="381000">
                <a:tc>
                  <a:txBody>
                    <a:bodyPr/>
                    <a:lstStyle/>
                    <a:p>
                      <a:pPr indent="0" lvl="0" marL="0" rtl="0" algn="l">
                        <a:spcBef>
                          <a:spcPts val="0"/>
                        </a:spcBef>
                        <a:spcAft>
                          <a:spcPts val="0"/>
                        </a:spcAft>
                        <a:buNone/>
                      </a:pPr>
                      <a:r>
                        <a:rPr lang="id"/>
                        <a:t>DECIMAL(5, 0)</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r>
              <a:tr h="381000">
                <a:tc>
                  <a:txBody>
                    <a:bodyPr/>
                    <a:lstStyle/>
                    <a:p>
                      <a:pPr indent="0" lvl="0" marL="0" rtl="0" algn="l">
                        <a:spcBef>
                          <a:spcPts val="0"/>
                        </a:spcBef>
                        <a:spcAft>
                          <a:spcPts val="0"/>
                        </a:spcAft>
                        <a:buNone/>
                      </a:pPr>
                      <a:r>
                        <a:rPr lang="id"/>
                        <a:t>DECIMAL(3, 1)</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r>
              <a:tr h="381000">
                <a:tc>
                  <a:txBody>
                    <a:bodyPr/>
                    <a:lstStyle/>
                    <a:p>
                      <a:pPr indent="0" lvl="0" marL="0" rtl="0" algn="l">
                        <a:spcBef>
                          <a:spcPts val="0"/>
                        </a:spcBef>
                        <a:spcAft>
                          <a:spcPts val="0"/>
                        </a:spcAft>
                        <a:buNone/>
                      </a:pPr>
                      <a:r>
                        <a:rPr lang="id"/>
                        <a:t>DECIMAL(3)</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 Attribute</a:t>
            </a:r>
            <a:endParaRPr/>
          </a:p>
        </p:txBody>
      </p:sp>
      <p:pic>
        <p:nvPicPr>
          <p:cNvPr id="311" name="Google Shape;311;p51"/>
          <p:cNvPicPr preferRelativeResize="0"/>
          <p:nvPr/>
        </p:nvPicPr>
        <p:blipFill>
          <a:blip r:embed="rId3">
            <a:alphaModFix/>
          </a:blip>
          <a:stretch>
            <a:fillRect/>
          </a:stretch>
        </p:blipFill>
        <p:spPr>
          <a:xfrm>
            <a:off x="152400" y="2006250"/>
            <a:ext cx="8839200" cy="10775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MySQL</a:t>
            </a:r>
            <a:endParaRPr/>
          </a:p>
          <a:p>
            <a:pPr indent="-311150" lvl="0" marL="457200" rtl="0" algn="l">
              <a:spcBef>
                <a:spcPts val="0"/>
              </a:spcBef>
              <a:spcAft>
                <a:spcPts val="0"/>
              </a:spcAft>
              <a:buSzPts val="1300"/>
              <a:buChar char="●"/>
            </a:pPr>
            <a:r>
              <a:rPr lang="id"/>
              <a:t>Menginstall MySQL</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Database,Table</a:t>
            </a:r>
            <a:endParaRPr/>
          </a:p>
          <a:p>
            <a:pPr indent="-311150" lvl="0" marL="457200" rtl="0" algn="l">
              <a:spcBef>
                <a:spcPts val="0"/>
              </a:spcBef>
              <a:spcAft>
                <a:spcPts val="0"/>
              </a:spcAft>
              <a:buSzPts val="1300"/>
              <a:buChar char="●"/>
            </a:pPr>
            <a:r>
              <a:rPr lang="id"/>
              <a:t>Insert, Update, Delete, Select</a:t>
            </a:r>
            <a:endParaRPr/>
          </a:p>
          <a:p>
            <a:pPr indent="-311150" lvl="0" marL="457200" rtl="0" algn="l">
              <a:spcBef>
                <a:spcPts val="0"/>
              </a:spcBef>
              <a:spcAft>
                <a:spcPts val="0"/>
              </a:spcAft>
              <a:buSzPts val="1300"/>
              <a:buChar char="●"/>
            </a:pPr>
            <a:r>
              <a:rPr lang="id"/>
              <a:t>Transaction</a:t>
            </a:r>
            <a:endParaRPr/>
          </a:p>
          <a:p>
            <a:pPr indent="-311150" lvl="0" marL="457200" rtl="0" algn="l">
              <a:spcBef>
                <a:spcPts val="0"/>
              </a:spcBef>
              <a:spcAft>
                <a:spcPts val="0"/>
              </a:spcAft>
              <a:buSzPts val="1300"/>
              <a:buChar char="●"/>
            </a:pPr>
            <a:r>
              <a:rPr lang="id"/>
              <a:t>Table Relationship</a:t>
            </a:r>
            <a:endParaRPr/>
          </a:p>
          <a:p>
            <a:pPr indent="-311150" lvl="0" marL="457200" rtl="0" algn="l">
              <a:spcBef>
                <a:spcPts val="0"/>
              </a:spcBef>
              <a:spcAft>
                <a:spcPts val="0"/>
              </a:spcAft>
              <a:buSzPts val="1300"/>
              <a:buChar char="●"/>
            </a:pPr>
            <a:r>
              <a:rPr lang="id"/>
              <a:t>Join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322" name="Google Shape;322;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number, biasanya kita sering menyimpan data di dalam tabel dalam bentuk tulisan</a:t>
            </a:r>
            <a:endParaRPr/>
          </a:p>
          <a:p>
            <a:pPr indent="-311150" lvl="0" marL="457200" rtl="0" algn="l">
              <a:spcBef>
                <a:spcPts val="0"/>
              </a:spcBef>
              <a:spcAft>
                <a:spcPts val="0"/>
              </a:spcAft>
              <a:buSzPts val="1300"/>
              <a:buChar char="●"/>
            </a:pPr>
            <a:r>
              <a:rPr lang="id"/>
              <a:t>Tipe data ini namanya tipe data String atau Text</a:t>
            </a:r>
            <a:endParaRPr/>
          </a:p>
          <a:p>
            <a:pPr indent="-311150" lvl="0" marL="457200" rtl="0" algn="l">
              <a:spcBef>
                <a:spcPts val="0"/>
              </a:spcBef>
              <a:spcAft>
                <a:spcPts val="0"/>
              </a:spcAft>
              <a:buSzPts val="1300"/>
              <a:buChar char="●"/>
            </a:pPr>
            <a:r>
              <a:rPr lang="id"/>
              <a:t>Ada banyak tipe data String di MySQL</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CHAR dan VARCHAR</a:t>
            </a:r>
            <a:endParaRPr/>
          </a:p>
        </p:txBody>
      </p:sp>
      <p:sp>
        <p:nvSpPr>
          <p:cNvPr id="328" name="Google Shape;328;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Pertama tipe data String di MySQL adalah CHAR dan VARCHAR</a:t>
            </a:r>
            <a:endParaRPr/>
          </a:p>
          <a:p>
            <a:pPr indent="-311150" lvl="0" marL="457200" rtl="0" algn="l">
              <a:spcBef>
                <a:spcPts val="0"/>
              </a:spcBef>
              <a:spcAft>
                <a:spcPts val="0"/>
              </a:spcAft>
              <a:buSzPts val="1300"/>
              <a:buChar char="●"/>
            </a:pPr>
            <a:r>
              <a:rPr lang="id"/>
              <a:t>Kita bisa menentukan jumlah panjang maksimal karakter yang bisa ditampung oleh CHAR dan VARCHAR dengan menggunakan kurung buka lalu masukan jumlah maksimal karakter dan diakhiri kurung tutup</a:t>
            </a:r>
            <a:endParaRPr/>
          </a:p>
          <a:p>
            <a:pPr indent="-311150" lvl="0" marL="457200" rtl="0" algn="l">
              <a:spcBef>
                <a:spcPts val="0"/>
              </a:spcBef>
              <a:spcAft>
                <a:spcPts val="0"/>
              </a:spcAft>
              <a:buSzPts val="1300"/>
              <a:buChar char="●"/>
            </a:pPr>
            <a:r>
              <a:rPr lang="id"/>
              <a:t>Misal, CHAR(10) atau VARCHAR(10) artinya tipe data String dengan maksimal jumlah karakternya adalah 10 karakter</a:t>
            </a:r>
            <a:endParaRPr/>
          </a:p>
          <a:p>
            <a:pPr indent="-311150" lvl="0" marL="457200" rtl="0" algn="l">
              <a:spcBef>
                <a:spcPts val="0"/>
              </a:spcBef>
              <a:spcAft>
                <a:spcPts val="0"/>
              </a:spcAft>
              <a:buSzPts val="1300"/>
              <a:buChar char="●"/>
            </a:pPr>
            <a:r>
              <a:rPr lang="id"/>
              <a:t>Maksimum ukuran CHAR atau VARCHAR adalah 65535 karakter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Perbedaan CHAR dan VARCHAR</a:t>
            </a:r>
            <a:endParaRPr/>
          </a:p>
        </p:txBody>
      </p:sp>
      <p:pic>
        <p:nvPicPr>
          <p:cNvPr id="334" name="Google Shape;334;p55"/>
          <p:cNvPicPr preferRelativeResize="0"/>
          <p:nvPr/>
        </p:nvPicPr>
        <p:blipFill>
          <a:blip r:embed="rId3">
            <a:alphaModFix/>
          </a:blip>
          <a:stretch>
            <a:fillRect/>
          </a:stretch>
        </p:blipFill>
        <p:spPr>
          <a:xfrm>
            <a:off x="152400" y="2006250"/>
            <a:ext cx="8839200" cy="218333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a:t>
            </a:r>
            <a:endParaRPr/>
          </a:p>
        </p:txBody>
      </p:sp>
      <p:sp>
        <p:nvSpPr>
          <p:cNvPr id="340" name="Google Shape;340;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CHAR dan VARCHAR, tipe data String yang lainnya adalah TEXT</a:t>
            </a:r>
            <a:endParaRPr/>
          </a:p>
          <a:p>
            <a:pPr indent="-311150" lvl="0" marL="457200" rtl="0" algn="l">
              <a:spcBef>
                <a:spcPts val="0"/>
              </a:spcBef>
              <a:spcAft>
                <a:spcPts val="0"/>
              </a:spcAft>
              <a:buSzPts val="1300"/>
              <a:buChar char="●"/>
            </a:pPr>
            <a:r>
              <a:rPr lang="id"/>
              <a:t>Berbeda dengan CHAR dan VARCHAR yang kita bisa tentukan panjang maksimum nya, TEXT tidak sudah memiliki maksimum  panjang nya</a:t>
            </a:r>
            <a:endParaRPr/>
          </a:p>
          <a:p>
            <a:pPr indent="-311150" lvl="0" marL="457200" rtl="0" algn="l">
              <a:spcBef>
                <a:spcPts val="0"/>
              </a:spcBef>
              <a:spcAft>
                <a:spcPts val="0"/>
              </a:spcAft>
              <a:buSzPts val="1300"/>
              <a:buChar char="●"/>
            </a:pPr>
            <a:r>
              <a:rPr lang="id"/>
              <a:t>Terdapat 4 tipe data TEXT</a:t>
            </a:r>
            <a:endParaRPr/>
          </a:p>
          <a:p>
            <a:pPr indent="-298450" lvl="1" marL="914400" rtl="0" algn="l">
              <a:spcBef>
                <a:spcPts val="0"/>
              </a:spcBef>
              <a:spcAft>
                <a:spcPts val="0"/>
              </a:spcAft>
              <a:buSzPts val="1100"/>
              <a:buChar char="○"/>
            </a:pPr>
            <a:r>
              <a:rPr lang="id"/>
              <a:t>TINYTEXT dengan maksimum 255 karakter (~256 bytes)</a:t>
            </a:r>
            <a:endParaRPr/>
          </a:p>
          <a:p>
            <a:pPr indent="-298450" lvl="1" marL="914400" rtl="0" algn="l">
              <a:spcBef>
                <a:spcPts val="0"/>
              </a:spcBef>
              <a:spcAft>
                <a:spcPts val="0"/>
              </a:spcAft>
              <a:buSzPts val="1100"/>
              <a:buChar char="○"/>
            </a:pPr>
            <a:r>
              <a:rPr lang="id"/>
              <a:t>TEXT dengan maksimum 65535 karakter ( ~64 kb)</a:t>
            </a:r>
            <a:endParaRPr/>
          </a:p>
          <a:p>
            <a:pPr indent="-298450" lvl="1" marL="914400" rtl="0" algn="l">
              <a:spcBef>
                <a:spcPts val="0"/>
              </a:spcBef>
              <a:spcAft>
                <a:spcPts val="0"/>
              </a:spcAft>
              <a:buSzPts val="1100"/>
              <a:buChar char="○"/>
            </a:pPr>
            <a:r>
              <a:rPr lang="id"/>
              <a:t>MEDIUMTEXT dengan maksimum 16777215 karakter (~16MB)</a:t>
            </a:r>
            <a:endParaRPr/>
          </a:p>
          <a:p>
            <a:pPr indent="-298450" lvl="1" marL="914400" rtl="0" algn="l">
              <a:spcBef>
                <a:spcPts val="0"/>
              </a:spcBef>
              <a:spcAft>
                <a:spcPts val="0"/>
              </a:spcAft>
              <a:buSzPts val="1100"/>
              <a:buChar char="○"/>
            </a:pPr>
            <a:r>
              <a:rPr lang="id"/>
              <a:t>dan LONGTEXT dengan maksimum </a:t>
            </a:r>
            <a:r>
              <a:rPr lang="id"/>
              <a:t>4294967295 karakter (~4GB)</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ENUM</a:t>
            </a:r>
            <a:endParaRPr/>
          </a:p>
        </p:txBody>
      </p:sp>
      <p:sp>
        <p:nvSpPr>
          <p:cNvPr id="346" name="Google Shape;346;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ENUM adalah tipe data String yang bisa kita tentukan pilihan pilihannya</a:t>
            </a:r>
            <a:endParaRPr/>
          </a:p>
          <a:p>
            <a:pPr indent="-311150" lvl="0" marL="457200" rtl="0" algn="l">
              <a:spcBef>
                <a:spcPts val="0"/>
              </a:spcBef>
              <a:spcAft>
                <a:spcPts val="0"/>
              </a:spcAft>
              <a:buSzPts val="1300"/>
              <a:buChar char="●"/>
            </a:pPr>
            <a:r>
              <a:rPr lang="id"/>
              <a:t>Misal kita bisa membuat </a:t>
            </a:r>
            <a:endParaRPr/>
          </a:p>
          <a:p>
            <a:pPr indent="-298450" lvl="1" marL="914400" rtl="0" algn="l">
              <a:spcBef>
                <a:spcPts val="0"/>
              </a:spcBef>
              <a:spcAft>
                <a:spcPts val="0"/>
              </a:spcAft>
              <a:buSzPts val="1100"/>
              <a:buChar char="○"/>
            </a:pPr>
            <a:r>
              <a:rPr lang="id"/>
              <a:t>ENUM(‘Pria’, ‘Wanita’), artinya hanya bisa menerima data Pria atau Wanita</a:t>
            </a:r>
            <a:endParaRPr/>
          </a:p>
          <a:p>
            <a:pPr indent="-298450" lvl="1" marL="914400" rtl="0" algn="l">
              <a:spcBef>
                <a:spcPts val="0"/>
              </a:spcBef>
              <a:spcAft>
                <a:spcPts val="0"/>
              </a:spcAft>
              <a:buSzPts val="1100"/>
              <a:buChar char="○"/>
            </a:pPr>
            <a:r>
              <a:rPr lang="id"/>
              <a:t>ENUM(‘Programmer’, ‘Zaman’, ‘Now’), artinya hanya bisa menerima data Programmer, Zaman atau Now</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Date dan Time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Date dan Time</a:t>
            </a:r>
            <a:endParaRPr/>
          </a:p>
        </p:txBody>
      </p:sp>
      <p:sp>
        <p:nvSpPr>
          <p:cNvPr id="357" name="Google Shape;357;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tipe data Number dan String, biasanya kadang kita sering menyimpan data waktu atau tanggal</a:t>
            </a:r>
            <a:endParaRPr/>
          </a:p>
          <a:p>
            <a:pPr indent="-311150" lvl="0" marL="457200" rtl="0" algn="l">
              <a:spcBef>
                <a:spcPts val="0"/>
              </a:spcBef>
              <a:spcAft>
                <a:spcPts val="0"/>
              </a:spcAft>
              <a:buSzPts val="1300"/>
              <a:buChar char="●"/>
            </a:pPr>
            <a:r>
              <a:rPr lang="id"/>
              <a:t>Sebenarnya bisa kita gunakan String untuk menyimpan data waktu atau tanggal, namun itu tidak di rekomendasikan, karena akan menyulitkan kita ketika nanti butuh melakukan manipulasi waktu atau tanggal di MySQL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Tipe Data Date dan Time</a:t>
            </a:r>
            <a:endParaRPr/>
          </a:p>
        </p:txBody>
      </p:sp>
      <p:graphicFrame>
        <p:nvGraphicFramePr>
          <p:cNvPr id="363" name="Google Shape;363;p60"/>
          <p:cNvGraphicFramePr/>
          <p:nvPr/>
        </p:nvGraphicFramePr>
        <p:xfrm>
          <a:off x="952500" y="2190750"/>
          <a:ext cx="3000000" cy="3000000"/>
        </p:xfrm>
        <a:graphic>
          <a:graphicData uri="http://schemas.openxmlformats.org/drawingml/2006/table">
            <a:tbl>
              <a:tblPr>
                <a:noFill/>
                <a:tableStyleId>{7B531C9E-9BAB-4558-8144-AAF48A2CEBDE}</a:tableStyleId>
              </a:tblPr>
              <a:tblGrid>
                <a:gridCol w="2413000"/>
                <a:gridCol w="2413000"/>
                <a:gridCol w="2413000"/>
              </a:tblGrid>
              <a:tr h="381000">
                <a:tc>
                  <a:txBody>
                    <a:bodyPr/>
                    <a:lstStyle/>
                    <a:p>
                      <a:pPr indent="0" lvl="0" marL="0" rtl="0" algn="l">
                        <a:spcBef>
                          <a:spcPts val="0"/>
                        </a:spcBef>
                        <a:spcAft>
                          <a:spcPts val="0"/>
                        </a:spcAft>
                        <a:buNone/>
                      </a:pPr>
                      <a:r>
                        <a:rPr lang="id"/>
                        <a:t>Tipe Data Date dan Time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Format</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Contoh</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DATE</a:t>
                      </a:r>
                      <a:endParaRPr/>
                    </a:p>
                  </a:txBody>
                  <a:tcPr marT="91425" marB="91425" marR="91425" marL="91425"/>
                </a:tc>
                <a:tc>
                  <a:txBody>
                    <a:bodyPr/>
                    <a:lstStyle/>
                    <a:p>
                      <a:pPr indent="0" lvl="0" marL="0" rtl="0" algn="l">
                        <a:spcBef>
                          <a:spcPts val="0"/>
                        </a:spcBef>
                        <a:spcAft>
                          <a:spcPts val="0"/>
                        </a:spcAft>
                        <a:buNone/>
                      </a:pPr>
                      <a:r>
                        <a:rPr lang="id"/>
                        <a:t>YYYY-MM-DD</a:t>
                      </a:r>
                      <a:endParaRPr/>
                    </a:p>
                  </a:txBody>
                  <a:tcPr marT="91425" marB="91425" marR="91425" marL="91425"/>
                </a:tc>
                <a:tc>
                  <a:txBody>
                    <a:bodyPr/>
                    <a:lstStyle/>
                    <a:p>
                      <a:pPr indent="0" lvl="0" marL="0" rtl="0" algn="l">
                        <a:spcBef>
                          <a:spcPts val="0"/>
                        </a:spcBef>
                        <a:spcAft>
                          <a:spcPts val="0"/>
                        </a:spcAft>
                        <a:buNone/>
                      </a:pPr>
                      <a:r>
                        <a:rPr lang="id"/>
                        <a:t>2020-10-10</a:t>
                      </a:r>
                      <a:endParaRPr/>
                    </a:p>
                  </a:txBody>
                  <a:tcPr marT="91425" marB="91425" marR="91425" marL="91425"/>
                </a:tc>
              </a:tr>
              <a:tr h="381000">
                <a:tc>
                  <a:txBody>
                    <a:bodyPr/>
                    <a:lstStyle/>
                    <a:p>
                      <a:pPr indent="0" lvl="0" marL="0" rtl="0" algn="l">
                        <a:spcBef>
                          <a:spcPts val="0"/>
                        </a:spcBef>
                        <a:spcAft>
                          <a:spcPts val="0"/>
                        </a:spcAft>
                        <a:buNone/>
                      </a:pPr>
                      <a:r>
                        <a:rPr lang="id"/>
                        <a:t>DATETIME</a:t>
                      </a:r>
                      <a:endParaRPr/>
                    </a:p>
                  </a:txBody>
                  <a:tcPr marT="91425" marB="91425" marR="91425" marL="91425"/>
                </a:tc>
                <a:tc>
                  <a:txBody>
                    <a:bodyPr/>
                    <a:lstStyle/>
                    <a:p>
                      <a:pPr indent="0" lvl="0" marL="0" rtl="0" algn="l">
                        <a:spcBef>
                          <a:spcPts val="0"/>
                        </a:spcBef>
                        <a:spcAft>
                          <a:spcPts val="0"/>
                        </a:spcAft>
                        <a:buNone/>
                      </a:pPr>
                      <a:r>
                        <a:rPr lang="id"/>
                        <a:t>YYYY-MM-DD HH:MM:SS</a:t>
                      </a:r>
                      <a:endParaRPr/>
                    </a:p>
                  </a:txBody>
                  <a:tcPr marT="91425" marB="91425" marR="91425" marL="91425"/>
                </a:tc>
                <a:tc>
                  <a:txBody>
                    <a:bodyPr/>
                    <a:lstStyle/>
                    <a:p>
                      <a:pPr indent="0" lvl="0" marL="0" rtl="0" algn="l">
                        <a:spcBef>
                          <a:spcPts val="0"/>
                        </a:spcBef>
                        <a:spcAft>
                          <a:spcPts val="0"/>
                        </a:spcAft>
                        <a:buNone/>
                      </a:pPr>
                      <a:r>
                        <a:rPr lang="id"/>
                        <a:t>2020-10-10 10:10:10</a:t>
                      </a:r>
                      <a:endParaRPr/>
                    </a:p>
                  </a:txBody>
                  <a:tcPr marT="91425" marB="91425" marR="91425" marL="91425"/>
                </a:tc>
              </a:tr>
              <a:tr h="381000">
                <a:tc>
                  <a:txBody>
                    <a:bodyPr/>
                    <a:lstStyle/>
                    <a:p>
                      <a:pPr indent="0" lvl="0" marL="0" rtl="0" algn="l">
                        <a:spcBef>
                          <a:spcPts val="0"/>
                        </a:spcBef>
                        <a:spcAft>
                          <a:spcPts val="0"/>
                        </a:spcAft>
                        <a:buNone/>
                      </a:pPr>
                      <a:r>
                        <a:rPr lang="id"/>
                        <a:t>TIMESTAMP</a:t>
                      </a:r>
                      <a:endParaRPr/>
                    </a:p>
                  </a:txBody>
                  <a:tcPr marT="91425" marB="91425" marR="91425" marL="91425"/>
                </a:tc>
                <a:tc>
                  <a:txBody>
                    <a:bodyPr/>
                    <a:lstStyle/>
                    <a:p>
                      <a:pPr indent="0" lvl="0" marL="0" rtl="0" algn="l">
                        <a:spcBef>
                          <a:spcPts val="0"/>
                        </a:spcBef>
                        <a:spcAft>
                          <a:spcPts val="0"/>
                        </a:spcAft>
                        <a:buNone/>
                      </a:pPr>
                      <a:r>
                        <a:rPr lang="id"/>
                        <a:t>YYYY-MM-DD HH:MM:SS</a:t>
                      </a:r>
                      <a:endParaRPr/>
                    </a:p>
                  </a:txBody>
                  <a:tcPr marT="91425" marB="91425" marR="91425" marL="91425"/>
                </a:tc>
                <a:tc>
                  <a:txBody>
                    <a:bodyPr/>
                    <a:lstStyle/>
                    <a:p>
                      <a:pPr indent="0" lvl="0" marL="0" rtl="0" algn="l">
                        <a:spcBef>
                          <a:spcPts val="0"/>
                        </a:spcBef>
                        <a:spcAft>
                          <a:spcPts val="0"/>
                        </a:spcAft>
                        <a:buNone/>
                      </a:pPr>
                      <a:r>
                        <a:rPr lang="id"/>
                        <a:t>2020-10-10 10:10:10</a:t>
                      </a:r>
                      <a:endParaRPr/>
                    </a:p>
                  </a:txBody>
                  <a:tcPr marT="91425" marB="91425" marR="91425" marL="91425"/>
                </a:tc>
              </a:tr>
              <a:tr h="381000">
                <a:tc>
                  <a:txBody>
                    <a:bodyPr/>
                    <a:lstStyle/>
                    <a:p>
                      <a:pPr indent="0" lvl="0" marL="0" rtl="0" algn="l">
                        <a:spcBef>
                          <a:spcPts val="0"/>
                        </a:spcBef>
                        <a:spcAft>
                          <a:spcPts val="0"/>
                        </a:spcAft>
                        <a:buNone/>
                      </a:pPr>
                      <a:r>
                        <a:rPr lang="id"/>
                        <a:t>TIME</a:t>
                      </a:r>
                      <a:endParaRPr/>
                    </a:p>
                  </a:txBody>
                  <a:tcPr marT="91425" marB="91425" marR="91425" marL="91425"/>
                </a:tc>
                <a:tc>
                  <a:txBody>
                    <a:bodyPr/>
                    <a:lstStyle/>
                    <a:p>
                      <a:pPr indent="0" lvl="0" marL="0" rtl="0" algn="l">
                        <a:spcBef>
                          <a:spcPts val="0"/>
                        </a:spcBef>
                        <a:spcAft>
                          <a:spcPts val="0"/>
                        </a:spcAft>
                        <a:buNone/>
                      </a:pPr>
                      <a:r>
                        <a:rPr lang="id"/>
                        <a:t>HH:MM:SS</a:t>
                      </a:r>
                      <a:endParaRPr/>
                    </a:p>
                  </a:txBody>
                  <a:tcPr marT="91425" marB="91425" marR="91425" marL="91425"/>
                </a:tc>
                <a:tc>
                  <a:txBody>
                    <a:bodyPr/>
                    <a:lstStyle/>
                    <a:p>
                      <a:pPr indent="0" lvl="0" marL="0" rtl="0" algn="l">
                        <a:spcBef>
                          <a:spcPts val="0"/>
                        </a:spcBef>
                        <a:spcAft>
                          <a:spcPts val="0"/>
                        </a:spcAft>
                        <a:buNone/>
                      </a:pPr>
                      <a:r>
                        <a:rPr lang="id"/>
                        <a:t>10:10:10</a:t>
                      </a:r>
                      <a:endParaRPr/>
                    </a:p>
                  </a:txBody>
                  <a:tcPr marT="91425" marB="91425" marR="91425" marL="91425"/>
                </a:tc>
              </a:tr>
              <a:tr h="381000">
                <a:tc>
                  <a:txBody>
                    <a:bodyPr/>
                    <a:lstStyle/>
                    <a:p>
                      <a:pPr indent="0" lvl="0" marL="0" rtl="0" algn="l">
                        <a:spcBef>
                          <a:spcPts val="0"/>
                        </a:spcBef>
                        <a:spcAft>
                          <a:spcPts val="0"/>
                        </a:spcAft>
                        <a:buNone/>
                      </a:pPr>
                      <a:r>
                        <a:rPr lang="id"/>
                        <a:t>YEAR</a:t>
                      </a:r>
                      <a:endParaRPr/>
                    </a:p>
                  </a:txBody>
                  <a:tcPr marT="91425" marB="91425" marR="91425" marL="91425"/>
                </a:tc>
                <a:tc>
                  <a:txBody>
                    <a:bodyPr/>
                    <a:lstStyle/>
                    <a:p>
                      <a:pPr indent="0" lvl="0" marL="0" rtl="0" algn="l">
                        <a:spcBef>
                          <a:spcPts val="0"/>
                        </a:spcBef>
                        <a:spcAft>
                          <a:spcPts val="0"/>
                        </a:spcAft>
                        <a:buNone/>
                      </a:pPr>
                      <a:r>
                        <a:rPr lang="id"/>
                        <a:t>YYYY</a:t>
                      </a:r>
                      <a:endParaRPr/>
                    </a:p>
                  </a:txBody>
                  <a:tcPr marT="91425" marB="91425" marR="91425" marL="91425"/>
                </a:tc>
                <a:tc>
                  <a:txBody>
                    <a:bodyPr/>
                    <a:lstStyle/>
                    <a:p>
                      <a:pPr indent="0" lvl="0" marL="0" rtl="0" algn="l">
                        <a:spcBef>
                          <a:spcPts val="0"/>
                        </a:spcBef>
                        <a:spcAft>
                          <a:spcPts val="0"/>
                        </a:spcAft>
                        <a:buNone/>
                      </a:pPr>
                      <a:r>
                        <a:rPr lang="id"/>
                        <a:t>2020</a:t>
                      </a:r>
                      <a:endParaRPr/>
                    </a:p>
                  </a:txBody>
                  <a:tcPr marT="91425" marB="91425" marR="91425" marL="91425"/>
                </a:tc>
              </a:tr>
            </a:tbl>
          </a:graphicData>
        </a:graphic>
      </p:graphicFrame>
      <p:sp>
        <p:nvSpPr>
          <p:cNvPr id="364" name="Google Shape;364;p60"/>
          <p:cNvSpPr txBox="1"/>
          <p:nvPr/>
        </p:nvSpPr>
        <p:spPr>
          <a:xfrm>
            <a:off x="0" y="0"/>
            <a:ext cx="91440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3"/>
              </a:rPr>
              <a:t>https://stackoverflow.com/questions/409286/should-i-use-the-datetime-or-timestamp-data-type-in-mysql</a:t>
            </a:r>
            <a:r>
              <a:rPr lang="id"/>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Sistem Basis Data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375" name="Google Shape;375;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BOOLEAN adalah tipe data kebenaran, yang artinya datanya hanya ada dua jenis, benar atau salah</a:t>
            </a:r>
            <a:endParaRPr/>
          </a:p>
          <a:p>
            <a:pPr indent="-311150" lvl="0" marL="457200" rtl="0" algn="l">
              <a:spcBef>
                <a:spcPts val="0"/>
              </a:spcBef>
              <a:spcAft>
                <a:spcPts val="0"/>
              </a:spcAft>
              <a:buSzPts val="1300"/>
              <a:buChar char="●"/>
            </a:pPr>
            <a:r>
              <a:rPr lang="id"/>
              <a:t>Benar direpresentasikan dengan data TRUE, sedangkan salah direpresentasikan dengan data FALSE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Lainnya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Dan Lain-Lain</a:t>
            </a:r>
            <a:endParaRPr/>
          </a:p>
        </p:txBody>
      </p:sp>
      <p:sp>
        <p:nvSpPr>
          <p:cNvPr id="386" name="Google Shape;386;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Sebenarnya masih banyak jenis tipe data yang lain yang didukung oleh MySQL, namun itu bisa kita pelajari jika memang ada kebutuhan spesifik</a:t>
            </a:r>
            <a:endParaRPr/>
          </a:p>
          <a:p>
            <a:pPr indent="-311150" lvl="0" marL="457200" rtl="0" algn="l">
              <a:spcBef>
                <a:spcPts val="0"/>
              </a:spcBef>
              <a:spcAft>
                <a:spcPts val="0"/>
              </a:spcAft>
              <a:buSzPts val="1300"/>
              <a:buChar char="●"/>
            </a:pPr>
            <a:r>
              <a:rPr lang="id"/>
              <a:t>Seperti misal tipe data BLOB, SPATIAL, JSON, SET dan lain-lain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https://dev.mysql.com/doc/refman/8.0/en/data-types.html</a:t>
            </a:r>
            <a:r>
              <a:rPr lang="id"/>
              <a:t>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a:t>
            </a:r>
            <a:endParaRPr/>
          </a:p>
        </p:txBody>
      </p:sp>
      <p:sp>
        <p:nvSpPr>
          <p:cNvPr id="397" name="Google Shape;397;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biasanya disimpan di dalam tabel di MySQL</a:t>
            </a:r>
            <a:endParaRPr/>
          </a:p>
          <a:p>
            <a:pPr indent="-311150" lvl="0" marL="457200" rtl="0" algn="l">
              <a:spcBef>
                <a:spcPts val="0"/>
              </a:spcBef>
              <a:spcAft>
                <a:spcPts val="0"/>
              </a:spcAft>
              <a:buSzPts val="1300"/>
              <a:buChar char="●"/>
            </a:pPr>
            <a:r>
              <a:rPr lang="id"/>
              <a:t>Tiap tabel biasanya menyimpan satu jenis data, misal ketika kita membuat aplikasi toko online, kita akan membuat tabel barang, tabel pelanggan, tabel penjual, dan lain-lain</a:t>
            </a:r>
            <a:endParaRPr/>
          </a:p>
          <a:p>
            <a:pPr indent="-311150" lvl="0" marL="457200" rtl="0" algn="l">
              <a:spcBef>
                <a:spcPts val="0"/>
              </a:spcBef>
              <a:spcAft>
                <a:spcPts val="0"/>
              </a:spcAft>
              <a:buSzPts val="1300"/>
              <a:buChar char="●"/>
            </a:pPr>
            <a:r>
              <a:rPr lang="id"/>
              <a:t>Sebelum kita bisa memasukkan data ke tabel, kita wajib terlebih dahulu membuat tabelnya terlebih dahulu</a:t>
            </a:r>
            <a:endParaRPr/>
          </a:p>
          <a:p>
            <a:pPr indent="-311150" lvl="0" marL="457200" rtl="0" algn="l">
              <a:spcBef>
                <a:spcPts val="0"/>
              </a:spcBef>
              <a:spcAft>
                <a:spcPts val="0"/>
              </a:spcAft>
              <a:buSzPts val="1300"/>
              <a:buChar char="●"/>
            </a:pPr>
            <a:r>
              <a:rPr lang="id"/>
              <a:t>Dan tiap tabel yang kita buat, wajib ditentukan kolom-kolom nya, dan tipe data tiap kolom nya</a:t>
            </a:r>
            <a:endParaRPr/>
          </a:p>
          <a:p>
            <a:pPr indent="-311150" lvl="0" marL="457200" rtl="0" algn="l">
              <a:spcBef>
                <a:spcPts val="0"/>
              </a:spcBef>
              <a:spcAft>
                <a:spcPts val="0"/>
              </a:spcAft>
              <a:buSzPts val="1300"/>
              <a:buChar char="●"/>
            </a:pPr>
            <a:r>
              <a:rPr lang="id"/>
              <a:t>Kita juga bisa mengubah tabel yang sudah terlanjur dibuat, seperti menambah kolom baru, mengubah kolom yang sudah ada, atau menghapus kolom</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Storage Engines</a:t>
            </a:r>
            <a:endParaRPr/>
          </a:p>
        </p:txBody>
      </p:sp>
      <p:sp>
        <p:nvSpPr>
          <p:cNvPr id="403" name="Google Shape;403;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berbagai cara melakukan pengolahan data, hal ini disebut Storage Engines.</a:t>
            </a:r>
            <a:endParaRPr/>
          </a:p>
          <a:p>
            <a:pPr indent="-311150" lvl="0" marL="457200" rtl="0" algn="l">
              <a:spcBef>
                <a:spcPts val="0"/>
              </a:spcBef>
              <a:spcAft>
                <a:spcPts val="0"/>
              </a:spcAft>
              <a:buSzPts val="1300"/>
              <a:buChar char="●"/>
            </a:pPr>
            <a:r>
              <a:rPr lang="id"/>
              <a:t>Saat ini, yang biasa dan populer digunakan adalah InnoDB</a:t>
            </a:r>
            <a:endParaRPr/>
          </a:p>
          <a:p>
            <a:pPr indent="-311150" lvl="0" marL="457200" rtl="0" algn="l">
              <a:spcBef>
                <a:spcPts val="0"/>
              </a:spcBef>
              <a:spcAft>
                <a:spcPts val="0"/>
              </a:spcAft>
              <a:buSzPts val="1300"/>
              <a:buChar char="●"/>
            </a:pPr>
            <a:r>
              <a:rPr lang="id"/>
              <a:t>Untuk melihat storage engines apa saja yang terdapat di MySQL, kita bisa menggunakan perintah : SHOW ENGINES;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Daftar Storage Engines</a:t>
            </a:r>
            <a:endParaRPr/>
          </a:p>
        </p:txBody>
      </p:sp>
      <p:pic>
        <p:nvPicPr>
          <p:cNvPr id="409" name="Google Shape;409;p68"/>
          <p:cNvPicPr preferRelativeResize="0"/>
          <p:nvPr/>
        </p:nvPicPr>
        <p:blipFill>
          <a:blip r:embed="rId3">
            <a:alphaModFix/>
          </a:blip>
          <a:stretch>
            <a:fillRect/>
          </a:stretch>
        </p:blipFill>
        <p:spPr>
          <a:xfrm>
            <a:off x="152400" y="2006250"/>
            <a:ext cx="8839201" cy="237297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Table</a:t>
            </a:r>
            <a:endParaRPr/>
          </a:p>
        </p:txBody>
      </p:sp>
      <p:sp>
        <p:nvSpPr>
          <p:cNvPr id="415" name="Google Shape;415;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SHOW TABLES;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a:t>
            </a:r>
            <a:endParaRPr/>
          </a:p>
        </p:txBody>
      </p:sp>
      <p:pic>
        <p:nvPicPr>
          <p:cNvPr id="421" name="Google Shape;421;p70"/>
          <p:cNvPicPr preferRelativeResize="0"/>
          <p:nvPr/>
        </p:nvPicPr>
        <p:blipFill>
          <a:blip r:embed="rId3">
            <a:alphaModFix/>
          </a:blip>
          <a:stretch>
            <a:fillRect/>
          </a:stretch>
        </p:blipFill>
        <p:spPr>
          <a:xfrm>
            <a:off x="152400" y="2006250"/>
            <a:ext cx="8622900" cy="2984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Struktur Table</a:t>
            </a:r>
            <a:endParaRPr/>
          </a:p>
        </p:txBody>
      </p:sp>
      <p:sp>
        <p:nvSpPr>
          <p:cNvPr id="427" name="Google Shape;427;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DESCRIBE</a:t>
            </a:r>
            <a:r>
              <a:rPr lang="id"/>
              <a:t> nama_tabel;</a:t>
            </a:r>
            <a:endParaRPr/>
          </a:p>
          <a:p>
            <a:pPr indent="0" lvl="0" marL="0" rtl="0" algn="l">
              <a:spcBef>
                <a:spcPts val="1600"/>
              </a:spcBef>
              <a:spcAft>
                <a:spcPts val="0"/>
              </a:spcAft>
              <a:buNone/>
            </a:pPr>
            <a:r>
              <a:rPr lang="id"/>
              <a:t>DESC nama_tabel;</a:t>
            </a:r>
            <a:endParaRPr/>
          </a:p>
          <a:p>
            <a:pPr indent="0" lvl="0" marL="0" rtl="0" algn="l">
              <a:spcBef>
                <a:spcPts val="1600"/>
              </a:spcBef>
              <a:spcAft>
                <a:spcPts val="1600"/>
              </a:spcAft>
              <a:buNone/>
            </a:pPr>
            <a:r>
              <a:rPr lang="id"/>
              <a:t>SHOW CREATE TABLE nama_tabel;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Database Management System</a:t>
            </a:r>
            <a:endParaRPr/>
          </a:p>
        </p:txBody>
      </p:sp>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DBMS adalah aplikasi yang digunakan untuk me-manage data</a:t>
            </a:r>
            <a:endParaRPr/>
          </a:p>
          <a:p>
            <a:pPr indent="-311150" lvl="0" marL="457200" rtl="0" algn="l">
              <a:spcBef>
                <a:spcPts val="0"/>
              </a:spcBef>
              <a:spcAft>
                <a:spcPts val="0"/>
              </a:spcAft>
              <a:buSzPts val="1300"/>
              <a:buChar char="●"/>
            </a:pPr>
            <a:r>
              <a:rPr lang="id"/>
              <a:t>Tanpa menggunakan DBMS, untuk me-manage data, seperti data produk, data customer, data penjualan, kita harus simpan dalam bentuk file (misal seperti ketika menggunakan Excel)</a:t>
            </a:r>
            <a:endParaRPr/>
          </a:p>
          <a:p>
            <a:pPr indent="-311150" lvl="0" marL="457200" rtl="0" algn="l">
              <a:spcBef>
                <a:spcPts val="0"/>
              </a:spcBef>
              <a:spcAft>
                <a:spcPts val="0"/>
              </a:spcAft>
              <a:buSzPts val="1300"/>
              <a:buChar char="●"/>
            </a:pPr>
            <a:r>
              <a:rPr lang="id"/>
              <a:t>DBMS biasanya berjalan sebagai aplikasi server yang digunakan untuk me-manage data, kita hanya tinggal memberi perintah ke DBMS untuk melakukan proses manajemen datanya, seperti menambah, mengubah, menghapus atau mengambil data</a:t>
            </a:r>
            <a:endParaRPr/>
          </a:p>
          <a:p>
            <a:pPr indent="-311150" lvl="0" marL="457200" rtl="0" algn="l">
              <a:spcBef>
                <a:spcPts val="0"/>
              </a:spcBef>
              <a:spcAft>
                <a:spcPts val="0"/>
              </a:spcAft>
              <a:buSzPts val="1300"/>
              <a:buChar char="●"/>
            </a:pPr>
            <a:r>
              <a:rPr lang="id"/>
              <a:t>Contoh DBMS yang populer seperti MySQL, PostgreSQL, MongoDB, Oracle, dan lain-lain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Table</a:t>
            </a:r>
            <a:endParaRPr/>
          </a:p>
        </p:txBody>
      </p:sp>
      <p:pic>
        <p:nvPicPr>
          <p:cNvPr id="433" name="Google Shape;433;p72"/>
          <p:cNvPicPr preferRelativeResize="0"/>
          <p:nvPr/>
        </p:nvPicPr>
        <p:blipFill>
          <a:blip r:embed="rId3">
            <a:alphaModFix/>
          </a:blip>
          <a:stretch>
            <a:fillRect/>
          </a:stretch>
        </p:blipFill>
        <p:spPr>
          <a:xfrm>
            <a:off x="152400" y="2006250"/>
            <a:ext cx="8839202" cy="234656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 adalah nilai ketika kita tidak mengisi data ke dalam kolom</a:t>
            </a:r>
            <a:endParaRPr/>
          </a:p>
          <a:p>
            <a:pPr indent="-311150" lvl="0" marL="457200" rtl="0" algn="l">
              <a:spcBef>
                <a:spcPts val="0"/>
              </a:spcBef>
              <a:spcAft>
                <a:spcPts val="0"/>
              </a:spcAft>
              <a:buSzPts val="1300"/>
              <a:buChar char="●"/>
            </a:pPr>
            <a:r>
              <a:rPr lang="id"/>
              <a:t>Secara default, saat kita membuat kolom, kolom tersebut bisa bernilai NULL, jika kita tidak ingin menerima nilai NULL, kita bisa menambahkan NOT NULL ketika pembuatan kolom nya</a:t>
            </a:r>
            <a:endParaRPr/>
          </a:p>
        </p:txBody>
      </p:sp>
      <p:sp>
        <p:nvSpPr>
          <p:cNvPr id="439" name="Google Shape;439;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Value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445" name="Google Shape;445;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menyimpan data ke dalam tabel, lalu kita hanya menyimpan beberapa kolom (tidak semuanya), kolom yang tidak kita beri nilai secara default nilainya adalah NULL</a:t>
            </a:r>
            <a:endParaRPr/>
          </a:p>
          <a:p>
            <a:pPr indent="-311150" lvl="0" marL="457200" rtl="0" algn="l">
              <a:spcBef>
                <a:spcPts val="0"/>
              </a:spcBef>
              <a:spcAft>
                <a:spcPts val="0"/>
              </a:spcAft>
              <a:buSzPts val="1300"/>
              <a:buChar char="●"/>
            </a:pPr>
            <a:r>
              <a:rPr lang="id"/>
              <a:t>Jika kita ingin mengubah default value nya, kita bisa menambahkan perintah DEFAULT NILAI ketika pembuatan kolom nya</a:t>
            </a:r>
            <a:endParaRPr/>
          </a:p>
          <a:p>
            <a:pPr indent="-311150" lvl="0" marL="457200" rtl="0" algn="l">
              <a:spcBef>
                <a:spcPts val="0"/>
              </a:spcBef>
              <a:spcAft>
                <a:spcPts val="0"/>
              </a:spcAft>
              <a:buSzPts val="1300"/>
              <a:buChar char="●"/>
            </a:pPr>
            <a:r>
              <a:rPr lang="id"/>
              <a:t>Khusus tipe data DATETIME atau TIMESTAMP, jika kita ingin menggunakan default value dengan nilai waktu saat ini, kita bisa gunakan kata kunci CURRENT_TIMESTAMP</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Ulang Table</a:t>
            </a:r>
            <a:endParaRPr/>
          </a:p>
        </p:txBody>
      </p:sp>
      <p:sp>
        <p:nvSpPr>
          <p:cNvPr id="451" name="Google Shape;451;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TRUNCATE nama_tabel;</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Table</a:t>
            </a:r>
            <a:endParaRPr/>
          </a:p>
        </p:txBody>
      </p:sp>
      <p:sp>
        <p:nvSpPr>
          <p:cNvPr id="457" name="Google Shape;457;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DROP TABLE nama_tabel;</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Insert Data</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Insert Data</a:t>
            </a:r>
            <a:endParaRPr/>
          </a:p>
        </p:txBody>
      </p:sp>
      <p:sp>
        <p:nvSpPr>
          <p:cNvPr id="468" name="Google Shape;468;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kita meng memasukkan data kedalam tabel, tabel harus dibuat terlebih dahulu</a:t>
            </a:r>
            <a:endParaRPr/>
          </a:p>
          <a:p>
            <a:pPr indent="-311150" lvl="0" marL="457200" rtl="0" algn="l">
              <a:spcBef>
                <a:spcPts val="0"/>
              </a:spcBef>
              <a:spcAft>
                <a:spcPts val="0"/>
              </a:spcAft>
              <a:buSzPts val="1300"/>
              <a:buChar char="●"/>
            </a:pPr>
            <a:r>
              <a:rPr lang="id"/>
              <a:t>Kita bisa menyebutkan kolom mana yang ingin kita isi, jika kita tidak menyebutkan kolom nya, artinya kolom tersebut tidak akan kita isi, dan secara otomatis kolom yang tidak kita isi, nilainya akan NULL, kecuali memiliki DEFAULT VALUE</a:t>
            </a:r>
            <a:endParaRPr/>
          </a:p>
          <a:p>
            <a:pPr indent="-311150" lvl="0" marL="457200" rtl="0" algn="l">
              <a:spcBef>
                <a:spcPts val="0"/>
              </a:spcBef>
              <a:spcAft>
                <a:spcPts val="0"/>
              </a:spcAft>
              <a:buSzPts val="1300"/>
              <a:buChar char="●"/>
            </a:pPr>
            <a:r>
              <a:rPr lang="id"/>
              <a:t>Untuk memasukkan data kedalam tabel, kita bisa menggunakan perintah SQL yang bernama INSERT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Tabel Produk</a:t>
            </a:r>
            <a:endParaRPr/>
          </a:p>
        </p:txBody>
      </p:sp>
      <p:pic>
        <p:nvPicPr>
          <p:cNvPr id="474" name="Google Shape;474;p79"/>
          <p:cNvPicPr preferRelativeResize="0"/>
          <p:nvPr/>
        </p:nvPicPr>
        <p:blipFill>
          <a:blip r:embed="rId3">
            <a:alphaModFix/>
          </a:blip>
          <a:stretch>
            <a:fillRect/>
          </a:stretch>
        </p:blipFill>
        <p:spPr>
          <a:xfrm>
            <a:off x="152400" y="2006250"/>
            <a:ext cx="8689230" cy="2984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Memasukkan Data</a:t>
            </a:r>
            <a:endParaRPr/>
          </a:p>
        </p:txBody>
      </p:sp>
      <p:pic>
        <p:nvPicPr>
          <p:cNvPr id="480" name="Google Shape;480;p80"/>
          <p:cNvPicPr preferRelativeResize="0"/>
          <p:nvPr/>
        </p:nvPicPr>
        <p:blipFill>
          <a:blip r:embed="rId3">
            <a:alphaModFix/>
          </a:blip>
          <a:stretch>
            <a:fillRect/>
          </a:stretch>
        </p:blipFill>
        <p:spPr>
          <a:xfrm>
            <a:off x="152400" y="2006250"/>
            <a:ext cx="8839197" cy="182588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Memasukkan Beberapa Data Sekaligus</a:t>
            </a:r>
            <a:endParaRPr/>
          </a:p>
        </p:txBody>
      </p:sp>
      <p:pic>
        <p:nvPicPr>
          <p:cNvPr id="486" name="Google Shape;486;p81"/>
          <p:cNvPicPr preferRelativeResize="0"/>
          <p:nvPr/>
        </p:nvPicPr>
        <p:blipFill>
          <a:blip r:embed="rId3">
            <a:alphaModFix/>
          </a:blip>
          <a:stretch>
            <a:fillRect/>
          </a:stretch>
        </p:blipFill>
        <p:spPr>
          <a:xfrm>
            <a:off x="152400" y="2006250"/>
            <a:ext cx="8839198" cy="18924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Relational Database</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banyak sekali jenis-jenis DBMS, seperti Relational Database, Document Database, Key-Value Database, dan lain-lain</a:t>
            </a:r>
            <a:endParaRPr/>
          </a:p>
          <a:p>
            <a:pPr indent="-311150" lvl="0" marL="457200" rtl="0" algn="l">
              <a:spcBef>
                <a:spcPts val="0"/>
              </a:spcBef>
              <a:spcAft>
                <a:spcPts val="0"/>
              </a:spcAft>
              <a:buSzPts val="1300"/>
              <a:buChar char="●"/>
            </a:pPr>
            <a:r>
              <a:rPr lang="id"/>
              <a:t>Namun yang masih populer dan kebanyakan orang gunakan adalah relational database</a:t>
            </a:r>
            <a:endParaRPr/>
          </a:p>
          <a:p>
            <a:pPr indent="-311150" lvl="0" marL="457200" rtl="0" algn="l">
              <a:spcBef>
                <a:spcPts val="0"/>
              </a:spcBef>
              <a:spcAft>
                <a:spcPts val="0"/>
              </a:spcAft>
              <a:buSzPts val="1300"/>
              <a:buChar char="●"/>
            </a:pPr>
            <a:r>
              <a:rPr lang="id"/>
              <a:t>Relational database cukup mudah dimengerti dan dipelajari karena kita sudah terbiasa menyimpan data dalam bentuk tabular (tabel) seperti di Microsoft Excel atau di Google Doc Spreadsheet</a:t>
            </a:r>
            <a:endParaRPr/>
          </a:p>
          <a:p>
            <a:pPr indent="-311150" lvl="0" marL="457200" rtl="0" algn="l">
              <a:spcBef>
                <a:spcPts val="0"/>
              </a:spcBef>
              <a:spcAft>
                <a:spcPts val="0"/>
              </a:spcAft>
              <a:buSzPts val="1300"/>
              <a:buChar char="●"/>
            </a:pPr>
            <a:r>
              <a:rPr lang="id"/>
              <a:t>Selain itu relational database memiliki perintah standard menggunakan SQL, sehingga kita mudah ketika ingin berganti-ganti aplikasi database (seperti MySQL, Oracle, PostgreSQL dan lain-lain)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Data</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Data</a:t>
            </a:r>
            <a:endParaRPr/>
          </a:p>
        </p:txBody>
      </p:sp>
      <p:sp>
        <p:nvSpPr>
          <p:cNvPr id="497" name="Google Shape;497;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mengambil data di tabel, kita bisa menggunakan SQL dengan kata kunci SELECT</a:t>
            </a:r>
            <a:endParaRPr/>
          </a:p>
          <a:p>
            <a:pPr indent="-311150" lvl="0" marL="457200" rtl="0" algn="l">
              <a:spcBef>
                <a:spcPts val="0"/>
              </a:spcBef>
              <a:spcAft>
                <a:spcPts val="0"/>
              </a:spcAft>
              <a:buSzPts val="1300"/>
              <a:buChar char="●"/>
            </a:pPr>
            <a:r>
              <a:rPr lang="id"/>
              <a:t>SELECT bisa digunakan untuk mengambil semua kolom yang ada di tabel, atau sebagian kolom saja</a:t>
            </a:r>
            <a:endParaRPr/>
          </a:p>
          <a:p>
            <a:pPr indent="-311150" lvl="0" marL="457200" rtl="0" algn="l">
              <a:spcBef>
                <a:spcPts val="0"/>
              </a:spcBef>
              <a:spcAft>
                <a:spcPts val="0"/>
              </a:spcAft>
              <a:buSzPts val="1300"/>
              <a:buChar char="●"/>
            </a:pPr>
            <a:r>
              <a:rPr lang="id"/>
              <a:t>Jika kita ingin mengambil semua kolom, kita bisa gunakan karakter * (bintang)</a:t>
            </a:r>
            <a:endParaRPr/>
          </a:p>
          <a:p>
            <a:pPr indent="-311150" lvl="0" marL="457200" rtl="0" algn="l">
              <a:spcBef>
                <a:spcPts val="0"/>
              </a:spcBef>
              <a:spcAft>
                <a:spcPts val="0"/>
              </a:spcAft>
              <a:buSzPts val="1300"/>
              <a:buChar char="●"/>
            </a:pPr>
            <a:r>
              <a:rPr lang="id"/>
              <a:t>Jika kita hanya ingin mengambil beberapa kolom saja, kita bisa sebutkan nama-nama kolom yang ingin kita ambil datanya</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Mengambil Data</a:t>
            </a:r>
            <a:endParaRPr/>
          </a:p>
        </p:txBody>
      </p:sp>
      <p:pic>
        <p:nvPicPr>
          <p:cNvPr id="503" name="Google Shape;503;p84"/>
          <p:cNvPicPr preferRelativeResize="0"/>
          <p:nvPr/>
        </p:nvPicPr>
        <p:blipFill>
          <a:blip r:embed="rId3">
            <a:alphaModFix/>
          </a:blip>
          <a:stretch>
            <a:fillRect/>
          </a:stretch>
        </p:blipFill>
        <p:spPr>
          <a:xfrm>
            <a:off x="152400" y="2006250"/>
            <a:ext cx="8839198" cy="162856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Key</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Key</a:t>
            </a:r>
            <a:endParaRPr/>
          </a:p>
        </p:txBody>
      </p:sp>
      <p:sp>
        <p:nvSpPr>
          <p:cNvPr id="514" name="Google Shape;514;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tabel, idealnya tiap tabel memiliki Primary Key</a:t>
            </a:r>
            <a:endParaRPr/>
          </a:p>
          <a:p>
            <a:pPr indent="-311150" lvl="0" marL="457200" rtl="0" algn="l">
              <a:spcBef>
                <a:spcPts val="0"/>
              </a:spcBef>
              <a:spcAft>
                <a:spcPts val="0"/>
              </a:spcAft>
              <a:buSzPts val="1300"/>
              <a:buChar char="●"/>
            </a:pPr>
            <a:r>
              <a:rPr lang="id"/>
              <a:t>Primary key adalah sebuah kolom yang kita tunjuk sebagai id dari tabel tersebut</a:t>
            </a:r>
            <a:endParaRPr/>
          </a:p>
          <a:p>
            <a:pPr indent="-311150" lvl="0" marL="457200" rtl="0" algn="l">
              <a:spcBef>
                <a:spcPts val="0"/>
              </a:spcBef>
              <a:spcAft>
                <a:spcPts val="0"/>
              </a:spcAft>
              <a:buSzPts val="1300"/>
              <a:buChar char="●"/>
            </a:pPr>
            <a:r>
              <a:rPr lang="id"/>
              <a:t>Primary key adalah identitas untuk tiap baris data di dalam tabel</a:t>
            </a:r>
            <a:endParaRPr/>
          </a:p>
          <a:p>
            <a:pPr indent="-311150" lvl="0" marL="457200" rtl="0" algn="l">
              <a:spcBef>
                <a:spcPts val="0"/>
              </a:spcBef>
              <a:spcAft>
                <a:spcPts val="0"/>
              </a:spcAft>
              <a:buSzPts val="1300"/>
              <a:buChar char="●"/>
            </a:pPr>
            <a:r>
              <a:rPr lang="id"/>
              <a:t>Primary key harus unik, tidak boleh ada data dengan primary key yang sama</a:t>
            </a:r>
            <a:endParaRPr/>
          </a:p>
          <a:p>
            <a:pPr indent="-311150" lvl="0" marL="457200" rtl="0" algn="l">
              <a:spcBef>
                <a:spcPts val="0"/>
              </a:spcBef>
              <a:spcAft>
                <a:spcPts val="0"/>
              </a:spcAft>
              <a:buSzPts val="1300"/>
              <a:buChar char="●"/>
            </a:pPr>
            <a:r>
              <a:rPr lang="id"/>
              <a:t>Kita bisa menunjuk kolom yang akan kita jadikan primary key</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Key di Multiple Column</a:t>
            </a:r>
            <a:endParaRPr/>
          </a:p>
        </p:txBody>
      </p:sp>
      <p:sp>
        <p:nvSpPr>
          <p:cNvPr id="520" name="Google Shape;520;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membuat primary key dengan kombinasi beberapa kolom</a:t>
            </a:r>
            <a:endParaRPr/>
          </a:p>
          <a:p>
            <a:pPr indent="-311150" lvl="0" marL="457200" rtl="0" algn="l">
              <a:spcBef>
                <a:spcPts val="0"/>
              </a:spcBef>
              <a:spcAft>
                <a:spcPts val="0"/>
              </a:spcAft>
              <a:buSzPts val="1300"/>
              <a:buChar char="●"/>
            </a:pPr>
            <a:r>
              <a:rPr lang="id"/>
              <a:t>Namun disarankan untuk tetap menggunakan satu kolom ketika membuat primary key</a:t>
            </a:r>
            <a:endParaRPr/>
          </a:p>
          <a:p>
            <a:pPr indent="-311150" lvl="0" marL="457200" rtl="0" algn="l">
              <a:spcBef>
                <a:spcPts val="0"/>
              </a:spcBef>
              <a:spcAft>
                <a:spcPts val="0"/>
              </a:spcAft>
              <a:buSzPts val="1300"/>
              <a:buChar char="●"/>
            </a:pPr>
            <a:r>
              <a:rPr lang="id"/>
              <a:t>Kecuali ada kasus khusus, seperti membuat tabel yang berelasi MANY TO MANY (yang nanti akan kita bahas)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Primary Key Ketika Membuat Tabel</a:t>
            </a:r>
            <a:endParaRPr/>
          </a:p>
        </p:txBody>
      </p:sp>
      <p:pic>
        <p:nvPicPr>
          <p:cNvPr id="526" name="Google Shape;526;p88"/>
          <p:cNvPicPr preferRelativeResize="0"/>
          <p:nvPr/>
        </p:nvPicPr>
        <p:blipFill>
          <a:blip r:embed="rId3">
            <a:alphaModFix/>
          </a:blip>
          <a:stretch>
            <a:fillRect/>
          </a:stretch>
        </p:blipFill>
        <p:spPr>
          <a:xfrm>
            <a:off x="152400" y="2006250"/>
            <a:ext cx="7579507"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Primary Key di Tabel</a:t>
            </a:r>
            <a:endParaRPr/>
          </a:p>
        </p:txBody>
      </p:sp>
      <p:pic>
        <p:nvPicPr>
          <p:cNvPr id="532" name="Google Shape;532;p89"/>
          <p:cNvPicPr preferRelativeResize="0"/>
          <p:nvPr/>
        </p:nvPicPr>
        <p:blipFill>
          <a:blip r:embed="rId3">
            <a:alphaModFix/>
          </a:blip>
          <a:stretch>
            <a:fillRect/>
          </a:stretch>
        </p:blipFill>
        <p:spPr>
          <a:xfrm>
            <a:off x="152400" y="2006250"/>
            <a:ext cx="8839201" cy="18684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C</a:t>
            </a:r>
            <a:r>
              <a:rPr lang="id"/>
              <a:t>lause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Clause</a:t>
            </a:r>
            <a:endParaRPr/>
          </a:p>
        </p:txBody>
      </p:sp>
      <p:sp>
        <p:nvSpPr>
          <p:cNvPr id="543" name="Google Shape;543;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mengambil data menggunakan perintah SQL SELECT, kadang kita ingin melakukan pencarian data</a:t>
            </a:r>
            <a:endParaRPr/>
          </a:p>
          <a:p>
            <a:pPr indent="-311150" lvl="0" marL="457200" rtl="0" algn="l">
              <a:spcBef>
                <a:spcPts val="0"/>
              </a:spcBef>
              <a:spcAft>
                <a:spcPts val="0"/>
              </a:spcAft>
              <a:buSzPts val="1300"/>
              <a:buChar char="●"/>
            </a:pPr>
            <a:r>
              <a:rPr lang="id"/>
              <a:t>Misal, kita ingin mengambil data barang yang harganya 1jt, atau mengambil data barang yang quantity nya 0 (stok nya kosong)</a:t>
            </a:r>
            <a:endParaRPr/>
          </a:p>
          <a:p>
            <a:pPr indent="-311150" lvl="0" marL="457200" rtl="0" algn="l">
              <a:spcBef>
                <a:spcPts val="0"/>
              </a:spcBef>
              <a:spcAft>
                <a:spcPts val="0"/>
              </a:spcAft>
              <a:buSzPts val="1300"/>
              <a:buChar char="●"/>
            </a:pPr>
            <a:r>
              <a:rPr lang="id"/>
              <a:t>Hal ini bisa kita lakukan dengan WHERE clause setelah perintah SELECT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DBMS</a:t>
            </a:r>
            <a:endParaRPr/>
          </a:p>
        </p:txBody>
      </p:sp>
      <p:pic>
        <p:nvPicPr>
          <p:cNvPr id="129" name="Google Shape;129;p20"/>
          <p:cNvPicPr preferRelativeResize="0"/>
          <p:nvPr/>
        </p:nvPicPr>
        <p:blipFill>
          <a:blip r:embed="rId3">
            <a:alphaModFix/>
          </a:blip>
          <a:stretch>
            <a:fillRect/>
          </a:stretch>
        </p:blipFill>
        <p:spPr>
          <a:xfrm>
            <a:off x="152400" y="2006250"/>
            <a:ext cx="8839202" cy="278831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a:t>
            </a:r>
            <a:endParaRPr/>
          </a:p>
        </p:txBody>
      </p:sp>
      <p:pic>
        <p:nvPicPr>
          <p:cNvPr id="549" name="Google Shape;549;p92"/>
          <p:cNvPicPr preferRelativeResize="0"/>
          <p:nvPr/>
        </p:nvPicPr>
        <p:blipFill>
          <a:blip r:embed="rId3">
            <a:alphaModFix/>
          </a:blip>
          <a:stretch>
            <a:fillRect/>
          </a:stretch>
        </p:blipFill>
        <p:spPr>
          <a:xfrm>
            <a:off x="152400" y="2006250"/>
            <a:ext cx="8839202" cy="193240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Update Data</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Update Data</a:t>
            </a:r>
            <a:endParaRPr/>
          </a:p>
        </p:txBody>
      </p:sp>
      <p:sp>
        <p:nvSpPr>
          <p:cNvPr id="560" name="Google Shape;560;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mengubah data di tabel, kita bisa menggunakan perintah SQL UPDATE</a:t>
            </a:r>
            <a:endParaRPr/>
          </a:p>
          <a:p>
            <a:pPr indent="-311150" lvl="0" marL="457200" rtl="0" algn="l">
              <a:spcBef>
                <a:spcPts val="0"/>
              </a:spcBef>
              <a:spcAft>
                <a:spcPts val="0"/>
              </a:spcAft>
              <a:buSzPts val="1300"/>
              <a:buChar char="●"/>
            </a:pPr>
            <a:r>
              <a:rPr lang="id"/>
              <a:t>Saat menggunakan SQL UPDATE, kita harus memberi tahu data mana yang akan di update dengan WHERE clause</a:t>
            </a:r>
            <a:endParaRPr/>
          </a:p>
          <a:p>
            <a:pPr indent="-311150" lvl="0" marL="457200" rtl="0" algn="l">
              <a:spcBef>
                <a:spcPts val="0"/>
              </a:spcBef>
              <a:spcAft>
                <a:spcPts val="0"/>
              </a:spcAft>
              <a:buSzPts val="1300"/>
              <a:buChar char="●"/>
            </a:pPr>
            <a:r>
              <a:rPr lang="id"/>
              <a:t>Hati-hati ketika meng-update data di table, jika sampai WHERE clause nya salah, bisa-bisa kita malah meng-update seluruh data di tabel</a:t>
            </a:r>
            <a:endParaRPr/>
          </a:p>
          <a:p>
            <a:pPr indent="-311150" lvl="0" marL="457200" rtl="0" algn="l">
              <a:spcBef>
                <a:spcPts val="0"/>
              </a:spcBef>
              <a:spcAft>
                <a:spcPts val="0"/>
              </a:spcAft>
              <a:buSzPts val="1300"/>
              <a:buChar char="●"/>
            </a:pPr>
            <a:r>
              <a:rPr lang="id"/>
              <a:t>Untuk update, kita harus beritahu, kolom mana yang akan di update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Kolom Kategori</a:t>
            </a:r>
            <a:endParaRPr/>
          </a:p>
        </p:txBody>
      </p:sp>
      <p:pic>
        <p:nvPicPr>
          <p:cNvPr id="566" name="Google Shape;566;p95"/>
          <p:cNvPicPr preferRelativeResize="0"/>
          <p:nvPr/>
        </p:nvPicPr>
        <p:blipFill>
          <a:blip r:embed="rId3">
            <a:alphaModFix/>
          </a:blip>
          <a:stretch>
            <a:fillRect/>
          </a:stretch>
        </p:blipFill>
        <p:spPr>
          <a:xfrm>
            <a:off x="152400" y="2006250"/>
            <a:ext cx="8839202" cy="207230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Satu Kolom</a:t>
            </a:r>
            <a:endParaRPr/>
          </a:p>
        </p:txBody>
      </p:sp>
      <p:pic>
        <p:nvPicPr>
          <p:cNvPr id="572" name="Google Shape;572;p96"/>
          <p:cNvPicPr preferRelativeResize="0"/>
          <p:nvPr/>
        </p:nvPicPr>
        <p:blipFill>
          <a:blip r:embed="rId3">
            <a:alphaModFix/>
          </a:blip>
          <a:stretch>
            <a:fillRect/>
          </a:stretch>
        </p:blipFill>
        <p:spPr>
          <a:xfrm>
            <a:off x="152400" y="2006250"/>
            <a:ext cx="8839200" cy="187290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Beberapa Kolom</a:t>
            </a:r>
            <a:endParaRPr/>
          </a:p>
        </p:txBody>
      </p:sp>
      <p:pic>
        <p:nvPicPr>
          <p:cNvPr id="578" name="Google Shape;578;p97"/>
          <p:cNvPicPr preferRelativeResize="0"/>
          <p:nvPr/>
        </p:nvPicPr>
        <p:blipFill>
          <a:blip r:embed="rId3">
            <a:alphaModFix/>
          </a:blip>
          <a:stretch>
            <a:fillRect/>
          </a:stretch>
        </p:blipFill>
        <p:spPr>
          <a:xfrm>
            <a:off x="152400" y="2006250"/>
            <a:ext cx="8839202" cy="193806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Dengan Value di Kolom</a:t>
            </a:r>
            <a:endParaRPr/>
          </a:p>
        </p:txBody>
      </p:sp>
      <p:pic>
        <p:nvPicPr>
          <p:cNvPr id="584" name="Google Shape;584;p98"/>
          <p:cNvPicPr preferRelativeResize="0"/>
          <p:nvPr/>
        </p:nvPicPr>
        <p:blipFill>
          <a:blip r:embed="rId3">
            <a:alphaModFix/>
          </a:blip>
          <a:stretch>
            <a:fillRect/>
          </a:stretch>
        </p:blipFill>
        <p:spPr>
          <a:xfrm>
            <a:off x="152400" y="2006250"/>
            <a:ext cx="8839201" cy="177719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Delete Data</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Delete Data</a:t>
            </a:r>
            <a:endParaRPr/>
          </a:p>
        </p:txBody>
      </p:sp>
      <p:sp>
        <p:nvSpPr>
          <p:cNvPr id="595" name="Google Shape;595;p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kita tahu cara menambah, mengubah dan mengambil data di tabel, terakhir yang perlu kita ketahui adalah menghapus data di table</a:t>
            </a:r>
            <a:endParaRPr/>
          </a:p>
          <a:p>
            <a:pPr indent="-311150" lvl="0" marL="457200" rtl="0" algn="l">
              <a:spcBef>
                <a:spcPts val="0"/>
              </a:spcBef>
              <a:spcAft>
                <a:spcPts val="0"/>
              </a:spcAft>
              <a:buSzPts val="1300"/>
              <a:buChar char="●"/>
            </a:pPr>
            <a:r>
              <a:rPr lang="id"/>
              <a:t>Untuk menghapus data di table, kita bisa menggunakan perintah SQL DELETE</a:t>
            </a:r>
            <a:endParaRPr/>
          </a:p>
          <a:p>
            <a:pPr indent="-311150" lvl="0" marL="457200" rtl="0" algn="l">
              <a:spcBef>
                <a:spcPts val="0"/>
              </a:spcBef>
              <a:spcAft>
                <a:spcPts val="0"/>
              </a:spcAft>
              <a:buSzPts val="1300"/>
              <a:buChar char="●"/>
            </a:pPr>
            <a:r>
              <a:rPr lang="id"/>
              <a:t>Perintah SQL DELETE sama seperti UPDATE, kita perlu memberi tahu data mana yang akan di hapus dengan WHERE clause</a:t>
            </a:r>
            <a:endParaRPr/>
          </a:p>
          <a:p>
            <a:pPr indent="-311150" lvl="0" marL="457200" rtl="0" algn="l">
              <a:spcBef>
                <a:spcPts val="0"/>
              </a:spcBef>
              <a:spcAft>
                <a:spcPts val="0"/>
              </a:spcAft>
              <a:buSzPts val="1300"/>
              <a:buChar char="●"/>
            </a:pPr>
            <a:r>
              <a:rPr lang="id"/>
              <a:t>Dan hati-hati, jangan sampai salah menentukan WHERE clause, karena jika salah, bisa-bisa kita akan menghapus seluruh data di table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Data</a:t>
            </a:r>
            <a:endParaRPr/>
          </a:p>
        </p:txBody>
      </p:sp>
      <p:pic>
        <p:nvPicPr>
          <p:cNvPr id="601" name="Google Shape;601;p101"/>
          <p:cNvPicPr preferRelativeResize="0"/>
          <p:nvPr/>
        </p:nvPicPr>
        <p:blipFill>
          <a:blip r:embed="rId3">
            <a:alphaModFix/>
          </a:blip>
          <a:stretch>
            <a:fillRect/>
          </a:stretch>
        </p:blipFill>
        <p:spPr>
          <a:xfrm>
            <a:off x="152400" y="2006250"/>
            <a:ext cx="8839200" cy="15537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Client</a:t>
            </a:r>
            <a:endParaRPr/>
          </a:p>
        </p:txBody>
      </p:sp>
      <p:sp>
        <p:nvSpPr>
          <p:cNvPr id="135" name="Google Shape;135;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client adalah aplikasi yang digunakan untuk berkomunikasi dengan DBMS</a:t>
            </a:r>
            <a:endParaRPr/>
          </a:p>
          <a:p>
            <a:pPr indent="-311150" lvl="0" marL="457200" rtl="0" algn="l">
              <a:spcBef>
                <a:spcPts val="0"/>
              </a:spcBef>
              <a:spcAft>
                <a:spcPts val="0"/>
              </a:spcAft>
              <a:buSzPts val="1300"/>
              <a:buChar char="●"/>
            </a:pPr>
            <a:r>
              <a:rPr lang="id"/>
              <a:t>Biasanya DBMS sudah menyediakan database client sederhana yang bisa kita gunakan untuk berkomunikasi dengan DBMS agar lebih mudah</a:t>
            </a:r>
            <a:endParaRPr/>
          </a:p>
          <a:p>
            <a:pPr indent="-311150" lvl="0" marL="457200" rtl="0" algn="l">
              <a:spcBef>
                <a:spcPts val="0"/>
              </a:spcBef>
              <a:spcAft>
                <a:spcPts val="0"/>
              </a:spcAft>
              <a:buSzPts val="1300"/>
              <a:buChar char="●"/>
            </a:pPr>
            <a:r>
              <a:rPr lang="id"/>
              <a:t>Atau kita bisa membuat aplikasi untuk berkomunikasi dengan DBMS, misal membuat aplikasi database client menggunakan Java, PHP atau bahasa pemrograman lainnya</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0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a:t>
            </a:r>
            <a:endParaRPr/>
          </a:p>
        </p:txBody>
      </p:sp>
      <p:sp>
        <p:nvSpPr>
          <p:cNvPr id="612" name="Google Shape;612;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fitur untuk melakukan alias untuk kolom dan tabel</a:t>
            </a:r>
            <a:endParaRPr/>
          </a:p>
          <a:p>
            <a:pPr indent="-311150" lvl="0" marL="457200" rtl="0" algn="l">
              <a:spcBef>
                <a:spcPts val="0"/>
              </a:spcBef>
              <a:spcAft>
                <a:spcPts val="0"/>
              </a:spcAft>
              <a:buSzPts val="1300"/>
              <a:buChar char="●"/>
            </a:pPr>
            <a:r>
              <a:rPr lang="id"/>
              <a:t>Alias berguna jika kita ingin mengubah nama kolom atau nama tabel ketika melakukan SELECT data</a:t>
            </a:r>
            <a:endParaRPr/>
          </a:p>
          <a:p>
            <a:pPr indent="-311150" lvl="0" marL="457200" rtl="0" algn="l">
              <a:spcBef>
                <a:spcPts val="0"/>
              </a:spcBef>
              <a:spcAft>
                <a:spcPts val="0"/>
              </a:spcAft>
              <a:buSzPts val="1300"/>
              <a:buChar char="●"/>
            </a:pPr>
            <a:r>
              <a:rPr lang="id"/>
              <a:t>Mungkin saat ini alias untuk tabel tidak terlalu terlihat gunanya, tapi nanti ketika kita telah mempelajari tentang JOIN, maka fitur alias untuk tabel sangat berguna sekali</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 untuk Kolom</a:t>
            </a:r>
            <a:endParaRPr/>
          </a:p>
        </p:txBody>
      </p:sp>
      <p:pic>
        <p:nvPicPr>
          <p:cNvPr id="618" name="Google Shape;618;p104"/>
          <p:cNvPicPr preferRelativeResize="0"/>
          <p:nvPr/>
        </p:nvPicPr>
        <p:blipFill>
          <a:blip r:embed="rId3">
            <a:alphaModFix/>
          </a:blip>
          <a:stretch>
            <a:fillRect/>
          </a:stretch>
        </p:blipFill>
        <p:spPr>
          <a:xfrm>
            <a:off x="152400" y="2006250"/>
            <a:ext cx="8839199" cy="285907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 untuk Tabel</a:t>
            </a:r>
            <a:endParaRPr/>
          </a:p>
        </p:txBody>
      </p:sp>
      <p:pic>
        <p:nvPicPr>
          <p:cNvPr id="624" name="Google Shape;624;p105"/>
          <p:cNvPicPr preferRelativeResize="0"/>
          <p:nvPr/>
        </p:nvPicPr>
        <p:blipFill>
          <a:blip r:embed="rId3">
            <a:alphaModFix/>
          </a:blip>
          <a:stretch>
            <a:fillRect/>
          </a:stretch>
        </p:blipFill>
        <p:spPr>
          <a:xfrm>
            <a:off x="152400" y="2006250"/>
            <a:ext cx="8839199" cy="284831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0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Operator</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Operator</a:t>
            </a:r>
            <a:endParaRPr/>
          </a:p>
        </p:txBody>
      </p:sp>
      <p:sp>
        <p:nvSpPr>
          <p:cNvPr id="635" name="Google Shape;635;p1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di materi where clause kita sudah menggunakan operator = (sama dengan)</a:t>
            </a:r>
            <a:endParaRPr/>
          </a:p>
          <a:p>
            <a:pPr indent="-311150" lvl="0" marL="457200" rtl="0" algn="l">
              <a:spcBef>
                <a:spcPts val="0"/>
              </a:spcBef>
              <a:spcAft>
                <a:spcPts val="0"/>
              </a:spcAft>
              <a:buSzPts val="1300"/>
              <a:buChar char="●"/>
            </a:pPr>
            <a:r>
              <a:rPr lang="id"/>
              <a:t>Sebenarnya sangat banyak sekali operator yang bisa kita gunakan ketika menggunakan where clause</a:t>
            </a:r>
            <a:endParaRPr/>
          </a:p>
          <a:p>
            <a:pPr indent="-311150" lvl="0" marL="457200" rtl="0" algn="l">
              <a:spcBef>
                <a:spcPts val="0"/>
              </a:spcBef>
              <a:spcAft>
                <a:spcPts val="0"/>
              </a:spcAft>
              <a:buSzPts val="1300"/>
              <a:buChar char="●"/>
            </a:pPr>
            <a:r>
              <a:rPr lang="id"/>
              <a:t>Sekarang kita akan bahas satu per satu</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641" name="Google Shape;641;p108"/>
          <p:cNvGraphicFramePr/>
          <p:nvPr/>
        </p:nvGraphicFramePr>
        <p:xfrm>
          <a:off x="954300" y="2048975"/>
          <a:ext cx="3000000" cy="3000000"/>
        </p:xfrm>
        <a:graphic>
          <a:graphicData uri="http://schemas.openxmlformats.org/drawingml/2006/table">
            <a:tbl>
              <a:tblPr>
                <a:noFill/>
                <a:tableStyleId>{7B531C9E-9BAB-4558-8144-AAF48A2CEBDE}</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381000">
                <a:tc>
                  <a:txBody>
                    <a:bodyPr/>
                    <a:lstStyle/>
                    <a:p>
                      <a:pPr indent="0" lvl="0" marL="0" rtl="0" algn="l">
                        <a:spcBef>
                          <a:spcPts val="0"/>
                        </a:spcBef>
                        <a:spcAft>
                          <a:spcPts val="0"/>
                        </a:spcAft>
                        <a:buNone/>
                      </a:pPr>
                      <a:r>
                        <a:rPr lang="id"/>
                        <a:t>&lt;&gt; atau !=</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 atau sama dengan</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atau sama dengan</a:t>
                      </a:r>
                      <a:endParaRPr/>
                    </a:p>
                  </a:txBody>
                  <a:tcPr marT="91425" marB="91425" marR="91425" marL="91425"/>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 dengan Operator Perbandingan</a:t>
            </a:r>
            <a:endParaRPr/>
          </a:p>
        </p:txBody>
      </p:sp>
      <p:pic>
        <p:nvPicPr>
          <p:cNvPr id="647" name="Google Shape;647;p109"/>
          <p:cNvPicPr preferRelativeResize="0"/>
          <p:nvPr/>
        </p:nvPicPr>
        <p:blipFill>
          <a:blip r:embed="rId3">
            <a:alphaModFix/>
          </a:blip>
          <a:stretch>
            <a:fillRect/>
          </a:stretch>
        </p:blipFill>
        <p:spPr>
          <a:xfrm>
            <a:off x="152400" y="2006250"/>
            <a:ext cx="8839200" cy="130633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AND dan OR Operator</a:t>
            </a:r>
            <a:endParaRPr/>
          </a:p>
        </p:txBody>
      </p:sp>
      <p:sp>
        <p:nvSpPr>
          <p:cNvPr id="653" name="Google Shape;653;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mencari data dengan beberapa gabungan kondisi, kita bisa menggunakan operator AND dan OR</a:t>
            </a:r>
            <a:endParaRPr/>
          </a:p>
          <a:p>
            <a:pPr indent="-311150" lvl="0" marL="457200" rtl="0" algn="l">
              <a:spcBef>
                <a:spcPts val="0"/>
              </a:spcBef>
              <a:spcAft>
                <a:spcPts val="0"/>
              </a:spcAft>
              <a:buSzPts val="1300"/>
              <a:buChar char="●"/>
            </a:pPr>
            <a:r>
              <a:rPr lang="id"/>
              <a:t>AND dan OR digunakan untuk menggabungkan beberapa dua operator</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Operator AND </a:t>
            </a:r>
            <a:endParaRPr/>
          </a:p>
        </p:txBody>
      </p:sp>
      <p:graphicFrame>
        <p:nvGraphicFramePr>
          <p:cNvPr id="659" name="Google Shape;659;p111"/>
          <p:cNvGraphicFramePr/>
          <p:nvPr/>
        </p:nvGraphicFramePr>
        <p:xfrm>
          <a:off x="952500" y="2190750"/>
          <a:ext cx="3000000" cy="3000000"/>
        </p:xfrm>
        <a:graphic>
          <a:graphicData uri="http://schemas.openxmlformats.org/drawingml/2006/table">
            <a:tbl>
              <a:tblPr>
                <a:noFill/>
                <a:tableStyleId>{7B531C9E-9BAB-4558-8144-AAF48A2CEBDE}</a:tableStyleId>
              </a:tblPr>
              <a:tblGrid>
                <a:gridCol w="1809750"/>
                <a:gridCol w="1809750"/>
                <a:gridCol w="1809750"/>
                <a:gridCol w="1809750"/>
              </a:tblGrid>
              <a:tr h="381000">
                <a:tc>
                  <a:txBody>
                    <a:bodyPr/>
                    <a:lstStyle/>
                    <a:p>
                      <a:pPr indent="0" lvl="0" marL="0" rtl="0" algn="l">
                        <a:spcBef>
                          <a:spcPts val="0"/>
                        </a:spcBef>
                        <a:spcAft>
                          <a:spcPts val="0"/>
                        </a:spcAft>
                        <a:buNone/>
                      </a:pPr>
                      <a:r>
                        <a:rPr lang="id"/>
                        <a:t>Hasil Operator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Akhir</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AND </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r h="381000">
                <a:tc>
                  <a:txBody>
                    <a:bodyPr/>
                    <a:lstStyle/>
                    <a:p>
                      <a:pPr indent="0" lvl="0" marL="0" rtl="0" algn="l">
                        <a:spcBef>
                          <a:spcPts val="0"/>
                        </a:spcBef>
                        <a:spcAft>
                          <a:spcPts val="0"/>
                        </a:spcAft>
                        <a:buNone/>
                      </a:pPr>
                      <a:r>
                        <a:rPr lang="id"/>
                        <a:t>Salah </a:t>
                      </a:r>
                      <a:endParaRPr/>
                    </a:p>
                  </a:txBody>
                  <a:tcPr marT="91425" marB="91425" marR="91425" marL="91425"/>
                </a:tc>
                <a:tc>
                  <a:txBody>
                    <a:bodyPr/>
                    <a:lstStyle/>
                    <a:p>
                      <a:pPr indent="0" lvl="0" marL="0" rtl="0" algn="l">
                        <a:spcBef>
                          <a:spcPts val="0"/>
                        </a:spcBef>
                        <a:spcAft>
                          <a:spcPts val="0"/>
                        </a:spcAft>
                        <a:buNone/>
                      </a:pPr>
                      <a:r>
                        <a:rPr lang="id"/>
                        <a:t>AND </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